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Mono Medium"/>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
      <p:font typeface="Lato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7B93C8-9046-4484-85FF-CE1165DF2D13}">
  <a:tblStyle styleId="{AA7B93C8-9046-4484-85FF-CE1165DF2D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onoMedium-bold.fntdata"/><Relationship Id="rId25" Type="http://schemas.openxmlformats.org/officeDocument/2006/relationships/font" Target="fonts/RobotoMonoMedium-regular.fntdata"/><Relationship Id="rId28" Type="http://schemas.openxmlformats.org/officeDocument/2006/relationships/font" Target="fonts/RobotoMonoMedium-boldItalic.fntdata"/><Relationship Id="rId27" Type="http://schemas.openxmlformats.org/officeDocument/2006/relationships/font" Target="fonts/RobotoMono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LatoLight-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LatoLight-italic.fntdata"/><Relationship Id="rId16" Type="http://schemas.openxmlformats.org/officeDocument/2006/relationships/slide" Target="slides/slide10.xml"/><Relationship Id="rId38" Type="http://schemas.openxmlformats.org/officeDocument/2006/relationships/font" Target="fonts/LatoLigh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ieee-fraud-detection/discussion/101203#588953" TargetMode="External"/><Relationship Id="rId3" Type="http://schemas.openxmlformats.org/officeDocument/2006/relationships/hyperlink" Target="https://www.kaggle.com/c/ieee-fraud-detection/discussion/101203#588953"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ompetitions/ieee-fraud-detection/discussion/99982" TargetMode="External"/><Relationship Id="rId3" Type="http://schemas.openxmlformats.org/officeDocument/2006/relationships/hyperlink" Target="https://www.kaggle.com/c/ieee-fraud-detection/discussion/108616"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eature_scaling" TargetMode="External"/><Relationship Id="rId3" Type="http://schemas.openxmlformats.org/officeDocument/2006/relationships/hyperlink" Target="https://scikit-learn.org/stable/modules/generated/sklearn.preprocessing.minmax_scale.html" TargetMode="External"/><Relationship Id="rId4" Type="http://schemas.openxmlformats.org/officeDocument/2006/relationships/hyperlink" Target="https://scikit-learn.org/stable/modules/generated/sklearn.preprocessing.OneHotEncoder.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Thank you for joining our presentation today… (more intro here)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ca66f9c6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aca66f9c6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Eric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Speaking of accelerators, we did get our sequential model up and running on TPUs inside of Google Colab for the purpose of faster training time to allow more experimentation and larger models.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actual training time while fitting the model was much faster than we anticipated; however, there were some choke points when engaging the TPU and coming out of training/predicting.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meant that with overall training time for a model of our size it was not beneficial to use TPUs over CPUs, at least as far as time savings were concerned. We did note that when connecting to a TPU accelerator and indicating the need for a high memory machine it did seem to assign more RAM when using TPUs than would otherwise be allocated.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additionally performance metrics were worse than on CPUs with the exact same model architecture, which we think may be due to a reduction in decimal precision.</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ca66f9c6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aca66f9c6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you recall from the async, Daniel Gillick’s insight about hyperparameter tuning is that it’s more of an art than a </a:t>
            </a:r>
            <a:r>
              <a:rPr lang="en">
                <a:solidFill>
                  <a:schemeClr val="dk1"/>
                </a:solidFill>
              </a:rPr>
              <a:t>science. For everything you see here on the page, we reached it with a lot of tweaking to find a general Goldilocks zone, usually in terms of what improves the validation AUC.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r>
              <a:rPr b="1" lang="en">
                <a:solidFill>
                  <a:schemeClr val="dk1"/>
                </a:solidFill>
              </a:rPr>
              <a:t>NEXT</a:t>
            </a:r>
            <a:r>
              <a:rPr lang="en">
                <a:solidFill>
                  <a:schemeClr val="dk1"/>
                </a:solidFill>
              </a:rPr>
              <a:t>] We set the loss function to binary cross-entropy with a 10% validation split for backpropogation.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NEXT</a:t>
            </a:r>
            <a:r>
              <a:rPr lang="en">
                <a:solidFill>
                  <a:schemeClr val="dk1"/>
                </a:solidFill>
              </a:rPr>
              <a:t>] We found that 64 epochs in batches of 1024 seemed to perform the best. After trying a few optimizers and rates, we found that Adam worked well and setting the learning rate to 0.0005 was where validation loss tend to generally converge before diverging and spinning out of control.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r>
              <a:rPr b="1" lang="en">
                <a:solidFill>
                  <a:schemeClr val="dk1"/>
                </a:solidFill>
              </a:rPr>
              <a:t>NEXT</a:t>
            </a:r>
            <a:r>
              <a:rPr lang="en">
                <a:solidFill>
                  <a:schemeClr val="dk1"/>
                </a:solidFill>
              </a:rPr>
              <a:t>] We started with 2 hidden layers, which eventually grew to 4 before we stopped seeing improvements. ReLU was a reliable activation function for hidden layers and we used sigmoid for the output layer, given we’re doing binary classification.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r>
              <a:rPr b="1" lang="en">
                <a:solidFill>
                  <a:schemeClr val="dk1"/>
                </a:solidFill>
              </a:rPr>
              <a:t>NEXT</a:t>
            </a:r>
            <a:r>
              <a:rPr lang="en">
                <a:solidFill>
                  <a:schemeClr val="dk1"/>
                </a:solidFill>
              </a:rPr>
              <a:t>] Having so many features and hidden layers, we added some regularization steps and it helped with generalization. For the model parameters we include L2 regularization with a lambda of 0.05. For hidden layer nodes, we performed batch normalization and 50% dropout.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3e46e4a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3e46e4a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During training, our validation loss steeply dropped from 30 to below 1 in 16 epochs, then </a:t>
            </a:r>
            <a:r>
              <a:rPr lang="en">
                <a:solidFill>
                  <a:schemeClr val="dk1"/>
                </a:solidFill>
              </a:rPr>
              <a:t>gradually</a:t>
            </a:r>
            <a:r>
              <a:rPr lang="en">
                <a:solidFill>
                  <a:schemeClr val="dk1"/>
                </a:solidFill>
              </a:rPr>
              <a:t> converges to ½ by the 64th. Over those same intervals, the validation recall jumps from less than 1% to 10%, then jumps to converge at 79%.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r>
              <a:rPr b="1" lang="en">
                <a:solidFill>
                  <a:schemeClr val="dk1"/>
                </a:solidFill>
              </a:rPr>
              <a:t>NEXT</a:t>
            </a:r>
            <a:r>
              <a:rPr lang="en">
                <a:solidFill>
                  <a:schemeClr val="dk1"/>
                </a:solidFill>
              </a:rPr>
              <a:t>] We see a pretty healthy ROC curve with an area-unde</a:t>
            </a:r>
            <a:r>
              <a:rPr lang="en">
                <a:solidFill>
                  <a:schemeClr val="dk1"/>
                </a:solidFill>
              </a:rPr>
              <a:t>r</a:t>
            </a:r>
            <a:r>
              <a:rPr lang="en">
                <a:solidFill>
                  <a:schemeClr val="dk1"/>
                </a:solidFill>
              </a:rPr>
              <a:t>-the-curve of 88.8%.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r>
              <a:rPr b="1" lang="en">
                <a:solidFill>
                  <a:schemeClr val="dk1"/>
                </a:solidFill>
              </a:rPr>
              <a:t>NEXT</a:t>
            </a:r>
            <a:r>
              <a:rPr lang="en">
                <a:solidFill>
                  <a:schemeClr val="dk1"/>
                </a:solidFill>
              </a:rPr>
              <a:t>] With this model we achieved a public Kaggle score of 87.3% and 84.9% private. Compared to our baseline score, this was a modest improvement. Uri was right - sometimes a simple KNN baseline can be stubbornly good.</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395f2c7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395f2c7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worry, the fun doesn’t end there. We made sure to do our due diligence to understand what’s going on </a:t>
            </a:r>
            <a:r>
              <a:rPr lang="en"/>
              <a:t>upstream</a:t>
            </a:r>
            <a:r>
              <a:rPr lang="en"/>
              <a:t> of the data we’re working with. Based on the description from Kaggle</a:t>
            </a:r>
            <a:r>
              <a:rPr lang="en"/>
              <a:t>, </a:t>
            </a:r>
            <a:r>
              <a:rPr lang="en"/>
              <a:t>we expected </a:t>
            </a:r>
            <a:r>
              <a:rPr lang="en">
                <a:solidFill>
                  <a:schemeClr val="dk1"/>
                </a:solidFill>
              </a:rPr>
              <a:t>the underlying data generating process for our labels </a:t>
            </a:r>
            <a:r>
              <a:rPr lang="en"/>
              <a:t>to be reasonably clean and intuitive. The Dataset Description states that we are predicting the </a:t>
            </a:r>
            <a:r>
              <a:rPr lang="en"/>
              <a:t>probability</a:t>
            </a:r>
            <a:r>
              <a:rPr lang="en"/>
              <a:t> that a </a:t>
            </a:r>
            <a:r>
              <a:rPr i="1" lang="en"/>
              <a:t>transaction</a:t>
            </a:r>
            <a:r>
              <a:rPr lang="en"/>
              <a:t> is fraudulent</a:t>
            </a:r>
            <a:r>
              <a:rPr lang="en"/>
              <a:t>. In other words, we thought going into this that a card-holder checks their card history to find some unfamiliar transactions, calls their bank to report fraud, the bank flags those transactions, and the account is closed. Simple, right?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NEXT</a:t>
            </a:r>
            <a:r>
              <a:rPr lang="en"/>
              <a:t>] Turns out, that was a bit naive. After looking through the competition discussion boards, we discovered that the hosts </a:t>
            </a:r>
            <a:r>
              <a:rPr lang="en" u="sng">
                <a:solidFill>
                  <a:schemeClr val="hlink"/>
                </a:solidFill>
                <a:hlinkClick r:id="rId2"/>
              </a:rPr>
              <a:t>labeled not just reported chargebacks on a card as fraud but also all prior transactions within 120 days associated with the user account, or email address, or </a:t>
            </a:r>
            <a:r>
              <a:rPr lang="en" u="sng">
                <a:solidFill>
                  <a:schemeClr val="hlink"/>
                </a:solidFill>
                <a:hlinkClick r:id="rId3"/>
              </a:rPr>
              <a:t>billing address</a:t>
            </a:r>
            <a:r>
              <a:rPr lang="en"/>
              <a:t>. In other words, we are predicting both fraudulent and fraud-adjacent transactions, with no distinction between them. Each genuine fraud in our dataset might be paired with several to dozens of legitimate transactions that are marked fraud.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think this is bad news for any model built for this competition if it's intended to be applied in a real business setting. But even if we just care about getting the best Kaggle score, our model discussed above bakes in a lot of noise and learn the wrong things about the features. If your credit card was in this data and you had reported fraud, then our model has no way to differentiate that fraud transaction from times you were just paying for gas or groceries the month prior.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attempted to overcome this by </a:t>
            </a:r>
            <a:r>
              <a:rPr lang="en"/>
              <a:t>re-engineering the process ourselves with the data provided.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b4fa12888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4fa12888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built a variation of the model that we trained on just the most recent transaction after grouping by the columns we think the approximates a unique card. This was messy - as we mentioned earlier in this presentation, the hosts went a long way obfuscating the data, which is probably smart considering the heavy sensitivity of the data they're 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NEXT</a:t>
            </a:r>
            <a:r>
              <a:rPr lang="en"/>
              <a:t>] We grouped the </a:t>
            </a:r>
            <a:r>
              <a:rPr lang="en">
                <a:solidFill>
                  <a:schemeClr val="dk1"/>
                </a:solidFill>
              </a:rPr>
              <a:t>user account (which are truncated to the last 4 digits), the user’s email address (which is just the domain), date the account opened (which we got by subtracting what we thought was the age of the account in days from the transaction date), and billing address (which is encoded). If you hadn’t guessed already, each of these variables contain null values and we can only get complete sets on about three-quarters of the transactions.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t>
            </a:r>
            <a:r>
              <a:rPr b="1" lang="en">
                <a:solidFill>
                  <a:schemeClr val="dk1"/>
                </a:solidFill>
              </a:rPr>
              <a:t>NEXT</a:t>
            </a:r>
            <a:r>
              <a:rPr lang="en">
                <a:solidFill>
                  <a:schemeClr val="dk1"/>
                </a:solidFill>
              </a:rPr>
              <a:t>] Then we dropped all but the newest record, with the assumption that the latest transaction is the one the cardholder called to report fraud on. Obviously we should be skeptical about this assumption, but that’s the best guess we have to work with.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r>
              <a:rPr b="1" lang="en">
                <a:solidFill>
                  <a:schemeClr val="dk1"/>
                </a:solidFill>
              </a:rPr>
              <a:t>NEXT</a:t>
            </a:r>
            <a:r>
              <a:rPr lang="en">
                <a:solidFill>
                  <a:schemeClr val="dk1"/>
                </a:solidFill>
              </a:rPr>
              <a:t>] With this shrunk down table containing just each card’s most recent transaction, we ran it through the same neural network described earlier, then fit that model onto a shrunk version of the test data. Now we have our predictions, and to unshrink it back up we simply left join those predictions to the full unlabelled test data by those grouping columns listed above.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NEXT</a:t>
            </a:r>
            <a:r>
              <a:rPr lang="en">
                <a:solidFill>
                  <a:schemeClr val="dk1"/>
                </a:solidFill>
              </a:rPr>
              <a:t>] We can now submit our predictions to Kaggle and we find that it gets a decent score considering all the problems I mentioned here. Considering that this approach was distinct from our previous model, we also wanted to try ensembling the two.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b4fa12888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b4fa12888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was a good move. By taking the simple average of each model’s predictions, our </a:t>
            </a:r>
            <a:r>
              <a:rPr lang="en"/>
              <a:t>ensembled</a:t>
            </a:r>
            <a:r>
              <a:rPr lang="en"/>
              <a:t> results seem to find a consensus that generalizes even better than either model individually.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ca66f9c6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aca66f9c6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IF NO TIME</a:t>
            </a:r>
            <a:r>
              <a:rPr lang="en"/>
              <a:t>]: We’ll skip this slide for time, but here we were going to mention the things we tried that just didn’t improve the model, along with things we earmarked for future things to 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t>
            </a:r>
            <a:r>
              <a:rPr b="1" lang="en">
                <a:solidFill>
                  <a:schemeClr val="dk1"/>
                </a:solidFill>
              </a:rPr>
              <a:t>ELSE</a:t>
            </a:r>
            <a:r>
              <a:rPr lang="en">
                <a:solidFill>
                  <a:schemeClr val="dk1"/>
                </a:solidFill>
              </a:rPr>
              <a:t>] </a:t>
            </a:r>
            <a:r>
              <a:rPr lang="en"/>
              <a:t>In addition to all the stuff we tried above, there were a few more things we </a:t>
            </a:r>
            <a:r>
              <a:rPr lang="en"/>
              <a:t>tried that just didn’t pan out, or we tabled them for future work, hypothetically speaking. [read off slide from here]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aca66f9c6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aca66f9c6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was our journey through the land of fraud detection, thank you for coming along. If there’s </a:t>
            </a:r>
            <a:r>
              <a:rPr lang="en"/>
              <a:t>any questions, we welcome them at this point.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aca66f9c6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aca66f9c6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time, </a:t>
            </a:r>
            <a:r>
              <a:rPr lang="en"/>
              <a:t>we’ll leave it there.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ca66f9c6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aca66f9c6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a:t>
            </a:r>
            <a:r>
              <a:rPr b="1" lang="en"/>
              <a:t>competition</a:t>
            </a:r>
            <a:r>
              <a:rPr lang="en"/>
              <a:t>: </a:t>
            </a:r>
            <a:r>
              <a:rPr lang="en"/>
              <a:t>This was a Kaggle competition hosted by researchers with the IEEE </a:t>
            </a:r>
            <a:r>
              <a:rPr lang="en"/>
              <a:t>Computational</a:t>
            </a:r>
            <a:r>
              <a:rPr lang="en"/>
              <a:t> Intelligence Society to improve </a:t>
            </a:r>
            <a:r>
              <a:rPr lang="en"/>
              <a:t>their</a:t>
            </a:r>
            <a:r>
              <a:rPr lang="en"/>
              <a:t> fraud prevention system. Partnered with the world’s leading payment service company, Vesta Corporation, seeking the best solutions for fraud prevention industry. Held between </a:t>
            </a:r>
            <a:r>
              <a:rPr lang="en">
                <a:solidFill>
                  <a:schemeClr val="dk1"/>
                </a:solidFill>
              </a:rPr>
              <a:t>between July and October 2019, a total of </a:t>
            </a:r>
            <a:r>
              <a:rPr lang="en"/>
              <a:t>6,351 teams competed for a $20,000 cash prize.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data</a:t>
            </a:r>
            <a:endParaRPr/>
          </a:p>
          <a:p>
            <a:pPr indent="-298450" lvl="0" marL="457200" rtl="0" algn="l">
              <a:spcBef>
                <a:spcPts val="0"/>
              </a:spcBef>
              <a:spcAft>
                <a:spcPts val="0"/>
              </a:spcAft>
              <a:buSzPts val="1100"/>
              <a:buChar char="●"/>
            </a:pPr>
            <a:r>
              <a:rPr lang="en"/>
              <a:t>The hosts </a:t>
            </a:r>
            <a:r>
              <a:rPr lang="en"/>
              <a:t>provides six months of transaction-level data in a labelled set for </a:t>
            </a:r>
            <a:r>
              <a:rPr lang="en"/>
              <a:t>training</a:t>
            </a:r>
            <a:r>
              <a:rPr lang="en"/>
              <a:t>, and a different six months of transactions in an unlabeled test set. This comes out to 590K rows of transactions for training and 507K rows for </a:t>
            </a:r>
            <a:r>
              <a:rPr lang="en"/>
              <a:t>transactions</a:t>
            </a:r>
            <a:endParaRPr/>
          </a:p>
          <a:p>
            <a:pPr indent="-298450" lvl="0" marL="457200" rtl="0" algn="l">
              <a:spcBef>
                <a:spcPts val="0"/>
              </a:spcBef>
              <a:spcAft>
                <a:spcPts val="0"/>
              </a:spcAft>
              <a:buSzPts val="1100"/>
              <a:buChar char="●"/>
            </a:pPr>
            <a:r>
              <a:rPr lang="en"/>
              <a:t>There was a supplemental identity table but only for a subset of the transactions. We attempted to use it for feature engineering and tried to map it back to the transaction level. Eric will talk about it a bit later.</a:t>
            </a:r>
            <a:endParaRPr/>
          </a:p>
          <a:p>
            <a:pPr indent="-298450" lvl="0" marL="457200" rtl="0" algn="l">
              <a:spcBef>
                <a:spcPts val="0"/>
              </a:spcBef>
              <a:spcAft>
                <a:spcPts val="0"/>
              </a:spcAft>
              <a:buSzPts val="1100"/>
              <a:buChar char="●"/>
            </a:pPr>
            <a:r>
              <a:rPr lang="en"/>
              <a:t>The target variable </a:t>
            </a:r>
            <a:r>
              <a:rPr i="1" lang="en"/>
              <a:t>isFraud </a:t>
            </a:r>
            <a:r>
              <a:rPr lang="en"/>
              <a:t>is binary, where the value 1 indicates that the transaction has been flagged for fraud.This means we are working in the domain of binary classification, but because the competition asks teams to submit </a:t>
            </a:r>
            <a:r>
              <a:rPr lang="en"/>
              <a:t>predictions as raw</a:t>
            </a:r>
            <a:r>
              <a:rPr lang="en"/>
              <a:t> probabilities instead of the actual zero’s and one’s we don’t end up worrying about a decision boundary.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Our goals</a:t>
            </a:r>
            <a:r>
              <a:rPr lang="en"/>
              <a:t>: Build a neural network model achieving a Kaggle score </a:t>
            </a:r>
            <a:r>
              <a:rPr lang="en">
                <a:solidFill>
                  <a:schemeClr val="dk1"/>
                </a:solidFill>
              </a:rPr>
              <a:t>that outperforms </a:t>
            </a:r>
            <a:r>
              <a:rPr lang="en">
                <a:solidFill>
                  <a:schemeClr val="dk1"/>
                </a:solidFill>
              </a:rPr>
              <a:t>our baseline model and places (relatively) </a:t>
            </a:r>
            <a:r>
              <a:rPr lang="en"/>
              <a:t>close to the competitive range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aca66f9c6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aca66f9c6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394 columns in transaction table.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Almost all of them are intentionally left vague by the competition hosts, to avoid any identification of individuals. The data is not anonymous per se, but heavily encrypted. </a:t>
            </a:r>
            <a:r>
              <a:rPr lang="en">
                <a:solidFill>
                  <a:schemeClr val="dk1"/>
                </a:solidFill>
              </a:rPr>
              <a:t>You might notice that there’s a lot of columns to work with here. </a:t>
            </a:r>
            <a:r>
              <a:rPr lang="en"/>
              <a:t>We tried doing a PCA to reduce dimensionality. (also mention that we will talk later about how we performed L2 regularization of the parameters)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Categorical features:</a:t>
            </a:r>
            <a:endParaRPr/>
          </a:p>
          <a:p>
            <a:pPr indent="0" lvl="0" marL="0" rtl="0" algn="l">
              <a:spcBef>
                <a:spcPts val="0"/>
              </a:spcBef>
              <a:spcAft>
                <a:spcPts val="0"/>
              </a:spcAft>
              <a:buNone/>
            </a:pPr>
            <a:r>
              <a:rPr lang="en"/>
              <a:t>ProductCD</a:t>
            </a:r>
            <a:endParaRPr/>
          </a:p>
          <a:p>
            <a:pPr indent="0" lvl="0" marL="0" rtl="0" algn="l">
              <a:spcBef>
                <a:spcPts val="0"/>
              </a:spcBef>
              <a:spcAft>
                <a:spcPts val="0"/>
              </a:spcAft>
              <a:buNone/>
            </a:pPr>
            <a:r>
              <a:rPr lang="en"/>
              <a:t>card1 - card6</a:t>
            </a:r>
            <a:endParaRPr/>
          </a:p>
          <a:p>
            <a:pPr indent="0" lvl="0" marL="0" rtl="0" algn="l">
              <a:spcBef>
                <a:spcPts val="0"/>
              </a:spcBef>
              <a:spcAft>
                <a:spcPts val="0"/>
              </a:spcAft>
              <a:buNone/>
            </a:pPr>
            <a:r>
              <a:rPr lang="en"/>
              <a:t>addr1, addr2</a:t>
            </a:r>
            <a:endParaRPr/>
          </a:p>
          <a:p>
            <a:pPr indent="0" lvl="0" marL="0" rtl="0" algn="l">
              <a:spcBef>
                <a:spcPts val="0"/>
              </a:spcBef>
              <a:spcAft>
                <a:spcPts val="0"/>
              </a:spcAft>
              <a:buNone/>
            </a:pPr>
            <a:r>
              <a:rPr lang="en"/>
              <a:t>P_emaildomain</a:t>
            </a:r>
            <a:endParaRPr/>
          </a:p>
          <a:p>
            <a:pPr indent="0" lvl="0" marL="0" rtl="0" algn="l">
              <a:spcBef>
                <a:spcPts val="0"/>
              </a:spcBef>
              <a:spcAft>
                <a:spcPts val="0"/>
              </a:spcAft>
              <a:buNone/>
            </a:pPr>
            <a:r>
              <a:rPr lang="en"/>
              <a:t>R_emaildomain</a:t>
            </a:r>
            <a:endParaRPr/>
          </a:p>
          <a:p>
            <a:pPr indent="0" lvl="0" marL="0" rtl="0" algn="l">
              <a:spcBef>
                <a:spcPts val="0"/>
              </a:spcBef>
              <a:spcAft>
                <a:spcPts val="0"/>
              </a:spcAft>
              <a:buNone/>
            </a:pPr>
            <a:r>
              <a:rPr lang="en"/>
              <a:t>M1 - M9</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aca66fa68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aca66fa68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percent of the labelled data is of the target class?</a:t>
            </a:r>
            <a:endParaRPr/>
          </a:p>
          <a:p>
            <a:pPr indent="0" lvl="0" marL="0" rtl="0" algn="l">
              <a:spcBef>
                <a:spcPts val="0"/>
              </a:spcBef>
              <a:spcAft>
                <a:spcPts val="0"/>
              </a:spcAft>
              <a:buNone/>
            </a:pPr>
            <a:r>
              <a:rPr lang="en"/>
              <a:t>Downsampling - what we did, why, and what effect it has on model.</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Notes (CM)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Mention that we don’t want to look at accuracy, but AUC, precision, and recall instead because they are better suited for imbalanced data. AUC is especially important to use here because it’s the evaluation metric that the competition is judging submissions based on</a:t>
            </a:r>
            <a:endParaRPr>
              <a:solidFill>
                <a:schemeClr val="dk1"/>
              </a:solidFill>
            </a:endParaRPr>
          </a:p>
          <a:p>
            <a:pPr indent="-298450" lvl="1" marL="914400" rtl="0" algn="l">
              <a:spcBef>
                <a:spcPts val="0"/>
              </a:spcBef>
              <a:spcAft>
                <a:spcPts val="0"/>
              </a:spcAft>
              <a:buClr>
                <a:schemeClr val="dk1"/>
              </a:buClr>
              <a:buSzPts val="1100"/>
              <a:buChar char="-"/>
            </a:pPr>
            <a:r>
              <a:rPr lang="en">
                <a:solidFill>
                  <a:srgbClr val="222222"/>
                </a:solidFill>
                <a:highlight>
                  <a:srgbClr val="FFFFFF"/>
                </a:highlight>
              </a:rPr>
              <a:t>There are arguments against using AUC when there is a large class imbalance (</a:t>
            </a:r>
            <a:r>
              <a:rPr lang="en" u="sng">
                <a:solidFill>
                  <a:srgbClr val="1155CC"/>
                </a:solidFill>
                <a:highlight>
                  <a:srgbClr val="FFFFFF"/>
                </a:highlight>
                <a:hlinkClick r:id="rId2">
                  <a:extLst>
                    <a:ext uri="{A12FA001-AC4F-418D-AE19-62706E023703}">
                      <ahyp:hlinkClr val="tx"/>
                    </a:ext>
                  </a:extLst>
                </a:hlinkClick>
              </a:rPr>
              <a:t>see here</a:t>
            </a:r>
            <a:r>
              <a:rPr lang="en">
                <a:solidFill>
                  <a:srgbClr val="222222"/>
                </a:solidFill>
                <a:highlight>
                  <a:srgbClr val="FFFFFF"/>
                </a:highlight>
              </a:rPr>
              <a:t>), but the competition hosts are using it for their scoring metric.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improved our results ~2% when downsampling our training data to have a 50-50 split of fraud and non-fraudulent transactions. In this case, we do not remove any fraud rows and we only remove non-fraudulent records. (</a:t>
            </a:r>
            <a:r>
              <a:rPr lang="en" u="sng">
                <a:solidFill>
                  <a:schemeClr val="hlink"/>
                </a:solidFill>
                <a:hlinkClick r:id="rId3"/>
              </a:rPr>
              <a:t>more discussed here</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are only downsampling the training set that is used to train the model so it is well-trained on each class, but keeping the validation the same so backpropogation updates our parameters based on data as it might see when making predictions.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Eric mentioned that we might want to rerun the model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aca66fa68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aca66fa6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Notes NP:</a:t>
            </a:r>
            <a:endParaRPr/>
          </a:p>
          <a:p>
            <a:pPr indent="-298450" lvl="0" marL="457200" rtl="0" algn="l">
              <a:spcBef>
                <a:spcPts val="0"/>
              </a:spcBef>
              <a:spcAft>
                <a:spcPts val="0"/>
              </a:spcAft>
              <a:buSzPts val="1100"/>
              <a:buChar char="-"/>
            </a:pPr>
            <a:r>
              <a:rPr lang="en"/>
              <a:t>Whitepapers and fraud books to understand the domain better.</a:t>
            </a:r>
            <a:endParaRPr/>
          </a:p>
          <a:p>
            <a:pPr indent="-298450" lvl="0" marL="457200" rtl="0" algn="l">
              <a:spcBef>
                <a:spcPts val="0"/>
              </a:spcBef>
              <a:spcAft>
                <a:spcPts val="0"/>
              </a:spcAft>
              <a:buSzPts val="1100"/>
              <a:buChar char="-"/>
            </a:pPr>
            <a:r>
              <a:rPr lang="en"/>
              <a:t>A point of how we think ML is the best method to solve such a problem</a:t>
            </a:r>
            <a:endParaRPr/>
          </a:p>
          <a:p>
            <a:pPr indent="-298450" lvl="0" marL="457200" rtl="0" algn="l">
              <a:spcBef>
                <a:spcPts val="0"/>
              </a:spcBef>
              <a:spcAft>
                <a:spcPts val="0"/>
              </a:spcAft>
              <a:buSzPts val="1100"/>
              <a:buChar char="-"/>
            </a:pPr>
            <a:r>
              <a:rPr lang="en"/>
              <a:t>Keep the graphic about an ML model design flow, if required.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ca66f9c6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ca66f9c6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Notes (NP):</a:t>
            </a:r>
            <a:endParaRPr/>
          </a:p>
          <a:p>
            <a:pPr indent="-298450" lvl="0" marL="457200" rtl="0" algn="l">
              <a:spcBef>
                <a:spcPts val="0"/>
              </a:spcBef>
              <a:spcAft>
                <a:spcPts val="0"/>
              </a:spcAft>
              <a:buSzPts val="1100"/>
              <a:buChar char="-"/>
            </a:pPr>
            <a:r>
              <a:rPr lang="en"/>
              <a:t>Simple majority baseline wouldn’t work </a:t>
            </a:r>
            <a:r>
              <a:rPr lang="en"/>
              <a:t>because</a:t>
            </a:r>
            <a:r>
              <a:rPr lang="en"/>
              <a:t> of data imbalance</a:t>
            </a:r>
            <a:endParaRPr/>
          </a:p>
          <a:p>
            <a:pPr indent="-298450" lvl="0" marL="457200" rtl="0" algn="l">
              <a:spcBef>
                <a:spcPts val="0"/>
              </a:spcBef>
              <a:spcAft>
                <a:spcPts val="0"/>
              </a:spcAft>
              <a:buSzPts val="1100"/>
              <a:buChar char="-"/>
            </a:pPr>
            <a:r>
              <a:rPr lang="en"/>
              <a:t>KNN baseline is a good baseline as it will look at the closest feature space to decide fraud or not</a:t>
            </a:r>
            <a:endParaRPr/>
          </a:p>
          <a:p>
            <a:pPr indent="-298450" lvl="0" marL="457200" rtl="0" algn="l">
              <a:spcBef>
                <a:spcPts val="0"/>
              </a:spcBef>
              <a:spcAft>
                <a:spcPts val="0"/>
              </a:spcAft>
              <a:buSzPts val="1100"/>
              <a:buChar char="-"/>
            </a:pPr>
            <a:r>
              <a:rPr lang="en"/>
              <a:t>We used just 18 features to develop KNN model: </a:t>
            </a:r>
            <a:r>
              <a:rPr lang="en"/>
              <a:t>TransactionDT, TransactionAmt, ProductCD, card1, and C1-C14</a:t>
            </a:r>
            <a:endParaRPr/>
          </a:p>
          <a:p>
            <a:pPr indent="-298450" lvl="1" marL="914400" rtl="0" algn="l">
              <a:spcBef>
                <a:spcPts val="0"/>
              </a:spcBef>
              <a:spcAft>
                <a:spcPts val="0"/>
              </a:spcAft>
              <a:buSzPts val="1100"/>
              <a:buChar char="-"/>
            </a:pPr>
            <a:r>
              <a:rPr lang="en"/>
              <a:t>[CM] We chose to omit variables with any N/A values in the baseline, opting to deal with those in our proper model</a:t>
            </a:r>
            <a:endParaRPr/>
          </a:p>
          <a:p>
            <a:pPr indent="-298450" lvl="0" marL="457200" rtl="0" algn="l">
              <a:spcBef>
                <a:spcPts val="0"/>
              </a:spcBef>
              <a:spcAft>
                <a:spcPts val="0"/>
              </a:spcAft>
              <a:buSzPts val="1100"/>
              <a:buChar char="-"/>
            </a:pPr>
            <a:r>
              <a:rPr lang="en"/>
              <a:t>Our rationale behind this is that there may be patterns in fraudulent transaction features, and KNN is good way to identify it</a:t>
            </a:r>
            <a:endParaRPr/>
          </a:p>
          <a:p>
            <a:pPr indent="-298450" lvl="0" marL="457200" rtl="0" algn="l">
              <a:spcBef>
                <a:spcPts val="0"/>
              </a:spcBef>
              <a:spcAft>
                <a:spcPts val="0"/>
              </a:spcAft>
              <a:buSzPts val="1100"/>
              <a:buChar char="-"/>
            </a:pPr>
            <a:r>
              <a:rPr lang="en"/>
              <a:t>Baseline model has validation AUC of 86.9% and a </a:t>
            </a:r>
            <a:r>
              <a:rPr lang="en"/>
              <a:t>public</a:t>
            </a:r>
            <a:r>
              <a:rPr lang="en"/>
              <a:t> Kaggle score of 82.5%</a:t>
            </a:r>
            <a:endParaRPr/>
          </a:p>
          <a:p>
            <a:pPr indent="-298450" lvl="1" marL="914400" rtl="0" algn="l">
              <a:spcBef>
                <a:spcPts val="0"/>
              </a:spcBef>
              <a:spcAft>
                <a:spcPts val="0"/>
              </a:spcAft>
              <a:buSzPts val="1100"/>
              <a:buChar char="-"/>
            </a:pPr>
            <a:r>
              <a:rPr lang="en"/>
              <a:t>[CM] </a:t>
            </a:r>
            <a:r>
              <a:rPr lang="en">
                <a:solidFill>
                  <a:schemeClr val="dk1"/>
                </a:solidFill>
              </a:rPr>
              <a:t>This is our score to beat.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Notes (CM)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t>Mention the hyperparameter selection of K=5 (i.e., we chose to take an average of the 5 nearest neighbors). We attempted a few values in that range, and 5 seemed to perform the best.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aca66fa6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aca66fa6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Eric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of the most noticeable aspects of this contest is the confidentiality of the data. we did put an extensive amount of effort into de-anonymizing as much as possible; however, in the field this would not be necessary when working for a company that's trying to detect credit card fraud on their transactions.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did perform a limited principal component analysis given the time available and the sheer number of anonymized features, but ultimately we did use the majority of the features from the transaction table in our model with the exception of id columns that weren't necessary to uniquely identify the user.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while we didn't use them in our final model, we applied transformations to features in the identity table such as browser and operating system to reduce the number of categories.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Some of our numerical variables are at dramatically different scales, and so </a:t>
            </a:r>
            <a:r>
              <a:rPr lang="en" u="sng">
                <a:solidFill>
                  <a:schemeClr val="hlink"/>
                </a:solidFill>
                <a:hlinkClick r:id="rId2"/>
              </a:rPr>
              <a:t>to avoid over-weighting the large-scale features</a:t>
            </a:r>
            <a:r>
              <a:rPr lang="en">
                <a:solidFill>
                  <a:schemeClr val="dk1"/>
                </a:solidFill>
              </a:rPr>
              <a:t> we apply </a:t>
            </a:r>
            <a:r>
              <a:rPr lang="en" u="sng">
                <a:solidFill>
                  <a:schemeClr val="hlink"/>
                </a:solidFill>
                <a:hlinkClick r:id="rId3"/>
              </a:rPr>
              <a:t>Min-Max normalization</a:t>
            </a:r>
            <a:r>
              <a:rPr lang="en">
                <a:solidFill>
                  <a:schemeClr val="dk1"/>
                </a:solidFill>
              </a:rPr>
              <a:t> to rescale them all within the range of 0 and 1.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deal with our many missing values, we impute them with their respective variable’s lowest value (before applying min-max normalization). We also tried imputing with the variable’s median value, which did not change the results of the model.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have many categorical variables, and some with sizeable amount of unique values. Accordingly, we preprocess these with </a:t>
            </a:r>
            <a:r>
              <a:rPr lang="en" u="sng">
                <a:solidFill>
                  <a:schemeClr val="hlink"/>
                </a:solidFill>
                <a:hlinkClick r:id="rId4"/>
              </a:rPr>
              <a:t>one-hot encoding</a:t>
            </a:r>
            <a:r>
              <a:rPr lang="en">
                <a:solidFill>
                  <a:schemeClr val="dk1"/>
                </a:solidFill>
              </a:rPr>
              <a:t>.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ca66f9c6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aca66f9c6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Eric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did engineer a number of features that as far as we can tell we're not explored by any of the teams in the competition that posted their code books publicly.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Based on the timing of the competition and the number and position of the transaction dates they chose to leave out, we believe we know what time frame the information is coming from which also allows us to extract additional features like day, hour, holiday, night and weekend.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EDA we noticed that there may be patterns in fraudulent transactions tied to email domains so we created the following features to help our model take advantage of that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Drop the domain extensions so "gmail.com" and "gmail" are placed into same group</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Whether recipient, purchaser, or both email addresses are null</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Whether the recipient and purchaser domain address matched (e.g., gmail to gmail)</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If the recipient and purchaser domain addresses do match, what domain is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Transaction amounts were supplied with three decimal places and the majority were only to two decimal places, indicating that the transaction originated in US dollars; however, there is a high incidence of fraud amongst the transactions for which there is third decimal place in the amount which I'll talk more about in a second.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of the most important features was establishing a user ID but given the anonymized data - for example last four of the credit card - that we had it was necessary to combine a number of features to arrive at the ID. Some of the columns we de-anonymized incremented with the number of transactions in a given time frame while others show transaction amounts in a given range, say the last 7 days. There were some indications that additional randomness was introduced as well as possibility of human error in labeling making it impossible to fully deanonymize so we determined it was necessary to come up with a heuristic for the ID whereby the majority of transactions could be uniquely identified by the least amount of concatenated features.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 surrogate user ID we were able to fill in some of the incomplete information in the identity table and further deanonymize columns such as country and time zone, both of which had no mention in any of the conversations in the kaggle competition. Using these features as well as other indicators like the devices that were being used we were able to pinpoint the two countries where the majority of fraudulent activity was taking place, Russia and China.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Russian transactions appear to be mostly in US dollars while the ones originating from China were converted to US dollars. One of our experimental features used a table of historical conversion rates that we scraped from the internet to see if the resulting US dollar amounts were originally round numbers in their local currencies. This proved difficult to implement as the currency conversion reported for that day was an average between the buy and sell price and we didn't have any information on what transaction fees were applied.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ca66f9c6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aca66f9c6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Eric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trained our model using keras and tensorflow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Our final model was built with the keras sequential API. And the architecture we landed on had four dense layers, each with batch normalization and drop out applied for a total parameter count of over 700,000.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were also able to successfully implement a working functional model and we noted that this came with the flexibility of conducting data preprocessing steps while the model is being built. However we didn't have a strong use case, such as a double-headed model, that justified using the functional API, and we also ran into some difficulty using accelerators because Tensorflow features can be Hardware specific.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hyperlink" Target="https://stressexterminators.wordpress.com/2015/02/10/stress-hacking-christmas-lights-organization/" TargetMode="External"/><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s://www.tibco.com/reference-center/what-is-a-neural-network" TargetMode="External"/><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hyperlink" Target="https://www.kaggle.com/competitions/ieee-fraud-detection/overview" TargetMode="External"/><Relationship Id="rId6" Type="http://schemas.openxmlformats.org/officeDocument/2006/relationships/hyperlink" Target="https://www.kaggle.com/competitions/ieee-fraud-detection/over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02250" y="1578400"/>
            <a:ext cx="50613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Detecting Credit Card Fraud</a:t>
            </a:r>
            <a:endParaRPr sz="4500"/>
          </a:p>
        </p:txBody>
      </p:sp>
      <p:sp>
        <p:nvSpPr>
          <p:cNvPr id="135" name="Google Shape;135;p13"/>
          <p:cNvSpPr txBox="1"/>
          <p:nvPr>
            <p:ph idx="1" type="subTitle"/>
          </p:nvPr>
        </p:nvSpPr>
        <p:spPr>
          <a:xfrm>
            <a:off x="4927100" y="3924925"/>
            <a:ext cx="3791400" cy="506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400"/>
              <a:t>Final Project - </a:t>
            </a:r>
            <a:r>
              <a:rPr b="1" lang="en" sz="1400"/>
              <a:t>W207 - Section 11 - Fall 2022</a:t>
            </a:r>
            <a:endParaRPr b="1" sz="1400"/>
          </a:p>
          <a:p>
            <a:pPr indent="0" lvl="0" marL="0" rtl="0" algn="l">
              <a:lnSpc>
                <a:spcPct val="80000"/>
              </a:lnSpc>
              <a:spcBef>
                <a:spcPts val="0"/>
              </a:spcBef>
              <a:spcAft>
                <a:spcPts val="0"/>
              </a:spcAft>
              <a:buNone/>
            </a:pPr>
            <a:r>
              <a:rPr lang="en" sz="1400"/>
              <a:t>Naikaj Pandya, Chase Madson, Eric Danforth</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Accelerators - TPUs</a:t>
            </a:r>
            <a:endParaRPr/>
          </a:p>
        </p:txBody>
      </p:sp>
      <p:sp>
        <p:nvSpPr>
          <p:cNvPr id="209" name="Google Shape;209;p22"/>
          <p:cNvSpPr txBox="1"/>
          <p:nvPr>
            <p:ph idx="1" type="body"/>
          </p:nvPr>
        </p:nvSpPr>
        <p:spPr>
          <a:xfrm>
            <a:off x="1297500" y="1409250"/>
            <a:ext cx="3888300" cy="29112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sz="1400"/>
              <a:t>We experimented with accelerators to speed up training time to allow more experimentation and larger models</a:t>
            </a:r>
            <a:endParaRPr sz="1400"/>
          </a:p>
          <a:p>
            <a:pPr indent="-317500" lvl="0" marL="457200" rtl="0" algn="l">
              <a:spcBef>
                <a:spcPts val="0"/>
              </a:spcBef>
              <a:spcAft>
                <a:spcPts val="0"/>
              </a:spcAft>
              <a:buSzPts val="1400"/>
              <a:buChar char="●"/>
            </a:pPr>
            <a:r>
              <a:rPr lang="en" sz="1400"/>
              <a:t>Training epochs were lightning fast even with thousands of features; however, model serialization proved to be a memory intensive operation</a:t>
            </a:r>
            <a:endParaRPr sz="1400"/>
          </a:p>
          <a:p>
            <a:pPr indent="-317500" lvl="0" marL="457200" rtl="0" algn="l">
              <a:spcBef>
                <a:spcPts val="0"/>
              </a:spcBef>
              <a:spcAft>
                <a:spcPts val="0"/>
              </a:spcAft>
              <a:buSzPts val="1400"/>
              <a:buChar char="●"/>
            </a:pPr>
            <a:r>
              <a:rPr lang="en" sz="1400"/>
              <a:t>Overall training time for a model of this size was not improved by using TPUs</a:t>
            </a:r>
            <a:endParaRPr sz="1400"/>
          </a:p>
          <a:p>
            <a:pPr indent="-317500" lvl="0" marL="457200" rtl="0" algn="l">
              <a:spcBef>
                <a:spcPts val="0"/>
              </a:spcBef>
              <a:spcAft>
                <a:spcPts val="0"/>
              </a:spcAft>
              <a:buSzPts val="1400"/>
              <a:buChar char="●"/>
            </a:pPr>
            <a:r>
              <a:rPr lang="en" sz="1400"/>
              <a:t>Performance metrics were degraded compared to the same model architecture on a CPU, possibly due to a reduction in decimal precision</a:t>
            </a:r>
            <a:endParaRPr sz="1400"/>
          </a:p>
        </p:txBody>
      </p:sp>
      <p:pic>
        <p:nvPicPr>
          <p:cNvPr id="210" name="Google Shape;210;p22"/>
          <p:cNvPicPr preferRelativeResize="0"/>
          <p:nvPr/>
        </p:nvPicPr>
        <p:blipFill>
          <a:blip r:embed="rId3">
            <a:alphaModFix/>
          </a:blip>
          <a:stretch>
            <a:fillRect/>
          </a:stretch>
        </p:blipFill>
        <p:spPr>
          <a:xfrm>
            <a:off x="5185800" y="1432150"/>
            <a:ext cx="3653400" cy="2865412"/>
          </a:xfrm>
          <a:prstGeom prst="rect">
            <a:avLst/>
          </a:prstGeom>
          <a:noFill/>
          <a:ln>
            <a:noFill/>
          </a:ln>
        </p:spPr>
      </p:pic>
      <p:sp>
        <p:nvSpPr>
          <p:cNvPr id="211" name="Google Shape;211;p22"/>
          <p:cNvSpPr txBox="1"/>
          <p:nvPr/>
        </p:nvSpPr>
        <p:spPr>
          <a:xfrm>
            <a:off x="5109600" y="424425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Lato"/>
                <a:ea typeface="Lato"/>
                <a:cs typeface="Lato"/>
                <a:sym typeface="Lato"/>
              </a:rPr>
              <a:t>https://blog.google/technology/developers/io21-helpful-google/</a:t>
            </a:r>
            <a:endParaRPr sz="7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 Tuning</a:t>
            </a:r>
            <a:endParaRPr/>
          </a:p>
        </p:txBody>
      </p:sp>
      <p:graphicFrame>
        <p:nvGraphicFramePr>
          <p:cNvPr id="217" name="Google Shape;217;p23"/>
          <p:cNvGraphicFramePr/>
          <p:nvPr/>
        </p:nvGraphicFramePr>
        <p:xfrm>
          <a:off x="276425" y="1580800"/>
          <a:ext cx="3000000" cy="3000000"/>
        </p:xfrm>
        <a:graphic>
          <a:graphicData uri="http://schemas.openxmlformats.org/drawingml/2006/table">
            <a:tbl>
              <a:tblPr>
                <a:noFill/>
                <a:tableStyleId>{AA7B93C8-9046-4484-85FF-CE1165DF2D13}</a:tableStyleId>
              </a:tblPr>
              <a:tblGrid>
                <a:gridCol w="2694875"/>
                <a:gridCol w="3115225"/>
                <a:gridCol w="2905050"/>
              </a:tblGrid>
              <a:tr h="255775">
                <a:tc>
                  <a:txBody>
                    <a:bodyPr/>
                    <a:lstStyle/>
                    <a:p>
                      <a:pPr indent="0" lvl="0" marL="0" rtl="0" algn="ctr">
                        <a:lnSpc>
                          <a:spcPct val="115000"/>
                        </a:lnSpc>
                        <a:spcBef>
                          <a:spcPts val="0"/>
                        </a:spcBef>
                        <a:spcAft>
                          <a:spcPts val="1200"/>
                        </a:spcAft>
                        <a:buNone/>
                      </a:pPr>
                      <a:r>
                        <a:rPr b="1" lang="en">
                          <a:solidFill>
                            <a:schemeClr val="lt1"/>
                          </a:solidFill>
                          <a:latin typeface="Lato"/>
                          <a:ea typeface="Lato"/>
                          <a:cs typeface="Lato"/>
                          <a:sym typeface="Lato"/>
                        </a:rPr>
                        <a:t>Hyperparameter Type</a:t>
                      </a:r>
                      <a:endParaRPr b="1">
                        <a:solidFill>
                          <a:schemeClr val="lt1"/>
                        </a:solidFill>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1200"/>
                        </a:spcAft>
                        <a:buNone/>
                      </a:pPr>
                      <a:r>
                        <a:rPr b="1" lang="en">
                          <a:solidFill>
                            <a:schemeClr val="lt1"/>
                          </a:solidFill>
                          <a:latin typeface="Lato"/>
                          <a:ea typeface="Lato"/>
                          <a:cs typeface="Lato"/>
                          <a:sym typeface="Lato"/>
                        </a:rPr>
                        <a:t>Hyperparameter</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
                          <a:solidFill>
                            <a:schemeClr val="lt1"/>
                          </a:solidFill>
                          <a:latin typeface="Lato"/>
                          <a:ea typeface="Lato"/>
                          <a:cs typeface="Lato"/>
                          <a:sym typeface="Lato"/>
                        </a:rPr>
                        <a:t>Selection</a:t>
                      </a:r>
                      <a:endParaRPr/>
                    </a:p>
                  </a:txBody>
                  <a:tcPr marT="91425" marB="91425" marR="91425" marL="91425">
                    <a:lnB cap="flat" cmpd="sng" w="9525">
                      <a:solidFill>
                        <a:srgbClr val="9E9E9E"/>
                      </a:solidFill>
                      <a:prstDash val="solid"/>
                      <a:round/>
                      <a:headEnd len="sm" w="sm" type="none"/>
                      <a:tailEnd len="sm" w="sm" type="none"/>
                    </a:lnB>
                  </a:tcPr>
                </a:tc>
              </a:tr>
              <a:tr h="100000">
                <a:tc rowSpan="3">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Training and backpropagation</a:t>
                      </a:r>
                      <a:endParaRPr>
                        <a:solidFill>
                          <a:schemeClr val="lt1"/>
                        </a:solidFill>
                        <a:latin typeface="Lato"/>
                        <a:ea typeface="Lato"/>
                        <a:cs typeface="Lato"/>
                        <a:sym typeface="Lato"/>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Loss Function and Validation Split</a:t>
                      </a:r>
                      <a:endParaRPr>
                        <a:solidFill>
                          <a:schemeClr val="lt1"/>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Binary cross-entropy w/ 10% split</a:t>
                      </a:r>
                      <a:endParaRPr>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vMerge="1"/>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Optimizer and Learning Rate</a:t>
                      </a:r>
                      <a:endParaRPr>
                        <a:solidFill>
                          <a:schemeClr val="lt1"/>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Adam w/ L.R. = 0.0005</a:t>
                      </a:r>
                      <a:endParaRPr>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vMerge="1"/>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Epochs and Batch Size</a:t>
                      </a:r>
                      <a:endParaRPr>
                        <a:solidFill>
                          <a:schemeClr val="lt1"/>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64</a:t>
                      </a:r>
                      <a:r>
                        <a:rPr lang="en">
                          <a:solidFill>
                            <a:schemeClr val="lt1"/>
                          </a:solidFill>
                          <a:latin typeface="Lato"/>
                          <a:ea typeface="Lato"/>
                          <a:cs typeface="Lato"/>
                          <a:sym typeface="Lato"/>
                        </a:rPr>
                        <a:t> epochs in batches of </a:t>
                      </a:r>
                      <a:r>
                        <a:rPr lang="en">
                          <a:solidFill>
                            <a:schemeClr val="lt1"/>
                          </a:solidFill>
                          <a:latin typeface="Lato"/>
                          <a:ea typeface="Lato"/>
                          <a:cs typeface="Lato"/>
                          <a:sym typeface="Lato"/>
                        </a:rPr>
                        <a:t>1024</a:t>
                      </a:r>
                      <a:endParaRPr>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rowSpan="2">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Hidden Layers</a:t>
                      </a:r>
                      <a:endParaRPr>
                        <a:solidFill>
                          <a:schemeClr val="lt1"/>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Hidden Layers and Nodes</a:t>
                      </a:r>
                      <a:endParaRPr>
                        <a:solidFill>
                          <a:schemeClr val="lt1"/>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[512, 256, 256, 128]</a:t>
                      </a:r>
                      <a:endParaRPr>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vMerge="1"/>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Activation Function</a:t>
                      </a:r>
                      <a:endParaRPr>
                        <a:solidFill>
                          <a:schemeClr val="lt1"/>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ReLU</a:t>
                      </a:r>
                      <a:endParaRPr>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rowSpan="2">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Regularization</a:t>
                      </a:r>
                      <a:endParaRPr>
                        <a:solidFill>
                          <a:schemeClr val="lt1"/>
                        </a:solidFill>
                        <a:latin typeface="Lato"/>
                        <a:ea typeface="Lato"/>
                        <a:cs typeface="Lato"/>
                        <a:sym typeface="Lato"/>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Model Parameters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L2 regularization w/ lambda = 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vMerge="1"/>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Hidden Layers</a:t>
                      </a:r>
                      <a:endParaRPr>
                        <a:solidFill>
                          <a:schemeClr val="lt1"/>
                        </a:solidFill>
                        <a:latin typeface="Lato"/>
                        <a:ea typeface="Lato"/>
                        <a:cs typeface="Lato"/>
                        <a:sym typeface="Lato"/>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1200"/>
                        </a:spcAft>
                        <a:buNone/>
                      </a:pPr>
                      <a:r>
                        <a:rPr lang="en">
                          <a:solidFill>
                            <a:schemeClr val="lt1"/>
                          </a:solidFill>
                          <a:latin typeface="Lato"/>
                          <a:ea typeface="Lato"/>
                          <a:cs typeface="Lato"/>
                          <a:sym typeface="Lato"/>
                        </a:rPr>
                        <a:t>Batch normalization and dropout at a rate of 50%</a:t>
                      </a:r>
                      <a:endParaRPr>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18" name="Google Shape;218;p23"/>
          <p:cNvSpPr/>
          <p:nvPr/>
        </p:nvSpPr>
        <p:spPr>
          <a:xfrm>
            <a:off x="2882200" y="1977000"/>
            <a:ext cx="6164700" cy="446100"/>
          </a:xfrm>
          <a:prstGeom prst="roundRect">
            <a:avLst>
              <a:gd fmla="val 16667" name="adj"/>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2882200" y="2348700"/>
            <a:ext cx="6164700" cy="816900"/>
          </a:xfrm>
          <a:prstGeom prst="roundRect">
            <a:avLst>
              <a:gd fmla="val 16667" name="adj"/>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2882200" y="3092250"/>
            <a:ext cx="6164700" cy="816900"/>
          </a:xfrm>
          <a:prstGeom prst="roundRect">
            <a:avLst>
              <a:gd fmla="val 16667" name="adj"/>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2882200" y="3958050"/>
            <a:ext cx="6164700" cy="1037700"/>
          </a:xfrm>
          <a:prstGeom prst="roundRect">
            <a:avLst>
              <a:gd fmla="val 16667" name="adj"/>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8"/>
                                        </p:tgtEl>
                                      </p:cBhvr>
                                    </p:animEffect>
                                    <p:set>
                                      <p:cBhvr>
                                        <p:cTn dur="1" fill="hold">
                                          <p:stCondLst>
                                            <p:cond delay="1000"/>
                                          </p:stCondLst>
                                        </p:cTn>
                                        <p:tgtEl>
                                          <p:spTgt spid="2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9"/>
                                        </p:tgtEl>
                                      </p:cBhvr>
                                    </p:animEffect>
                                    <p:set>
                                      <p:cBhvr>
                                        <p:cTn dur="1" fill="hold">
                                          <p:stCondLst>
                                            <p:cond delay="1000"/>
                                          </p:stCondLst>
                                        </p:cTn>
                                        <p:tgtEl>
                                          <p:spTgt spid="2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0"/>
                                        </p:tgtEl>
                                      </p:cBhvr>
                                    </p:animEffect>
                                    <p:set>
                                      <p:cBhvr>
                                        <p:cTn dur="1" fill="hold">
                                          <p:stCondLst>
                                            <p:cond delay="1000"/>
                                          </p:stCondLst>
                                        </p:cTn>
                                        <p:tgtEl>
                                          <p:spTgt spid="2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a:t>
            </a:r>
            <a:r>
              <a:rPr lang="en"/>
              <a:t>Performance and Results</a:t>
            </a:r>
            <a:endParaRPr/>
          </a:p>
        </p:txBody>
      </p:sp>
      <p:sp>
        <p:nvSpPr>
          <p:cNvPr id="227" name="Google Shape;227;p24"/>
          <p:cNvSpPr txBox="1"/>
          <p:nvPr/>
        </p:nvSpPr>
        <p:spPr>
          <a:xfrm>
            <a:off x="5425575" y="3890175"/>
            <a:ext cx="2634000" cy="12006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lt1"/>
                </a:solidFill>
                <a:latin typeface="Lato"/>
                <a:ea typeface="Lato"/>
                <a:cs typeface="Lato"/>
                <a:sym typeface="Lato"/>
              </a:rPr>
              <a:t>KNN Baseline </a:t>
            </a:r>
            <a:r>
              <a:rPr lang="en" sz="2200" u="sng">
                <a:solidFill>
                  <a:schemeClr val="lt1"/>
                </a:solidFill>
                <a:latin typeface="Lato"/>
                <a:ea typeface="Lato"/>
                <a:cs typeface="Lato"/>
                <a:sym typeface="Lato"/>
              </a:rPr>
              <a:t>Score</a:t>
            </a:r>
            <a:endParaRPr sz="2200" u="sng">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Public: 86.9%</a:t>
            </a:r>
            <a:endParaRPr sz="2200">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Private: 82.5%</a:t>
            </a:r>
            <a:endParaRPr sz="2200">
              <a:solidFill>
                <a:schemeClr val="lt1"/>
              </a:solidFill>
              <a:latin typeface="Lato"/>
              <a:ea typeface="Lato"/>
              <a:cs typeface="Lato"/>
              <a:sym typeface="Lato"/>
            </a:endParaRPr>
          </a:p>
        </p:txBody>
      </p:sp>
      <p:pic>
        <p:nvPicPr>
          <p:cNvPr id="228" name="Google Shape;228;p24"/>
          <p:cNvPicPr preferRelativeResize="0"/>
          <p:nvPr/>
        </p:nvPicPr>
        <p:blipFill>
          <a:blip r:embed="rId3">
            <a:alphaModFix/>
          </a:blip>
          <a:stretch>
            <a:fillRect/>
          </a:stretch>
        </p:blipFill>
        <p:spPr>
          <a:xfrm>
            <a:off x="1297500" y="1057825"/>
            <a:ext cx="2982772" cy="2560320"/>
          </a:xfrm>
          <a:prstGeom prst="rect">
            <a:avLst/>
          </a:prstGeom>
          <a:noFill/>
          <a:ln>
            <a:noFill/>
          </a:ln>
        </p:spPr>
      </p:pic>
      <p:pic>
        <p:nvPicPr>
          <p:cNvPr id="229" name="Google Shape;229;p24"/>
          <p:cNvPicPr preferRelativeResize="0"/>
          <p:nvPr/>
        </p:nvPicPr>
        <p:blipFill>
          <a:blip r:embed="rId4">
            <a:alphaModFix/>
          </a:blip>
          <a:stretch>
            <a:fillRect/>
          </a:stretch>
        </p:blipFill>
        <p:spPr>
          <a:xfrm>
            <a:off x="5148800" y="1057825"/>
            <a:ext cx="3187599" cy="2560320"/>
          </a:xfrm>
          <a:prstGeom prst="rect">
            <a:avLst/>
          </a:prstGeom>
          <a:noFill/>
          <a:ln>
            <a:noFill/>
          </a:ln>
        </p:spPr>
      </p:pic>
      <p:sp>
        <p:nvSpPr>
          <p:cNvPr id="230" name="Google Shape;230;p24"/>
          <p:cNvSpPr txBox="1"/>
          <p:nvPr/>
        </p:nvSpPr>
        <p:spPr>
          <a:xfrm>
            <a:off x="1517575" y="3890175"/>
            <a:ext cx="2542500" cy="12006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lt1"/>
                </a:solidFill>
                <a:latin typeface="Lato"/>
                <a:ea typeface="Lato"/>
                <a:cs typeface="Lato"/>
                <a:sym typeface="Lato"/>
              </a:rPr>
              <a:t>Best </a:t>
            </a:r>
            <a:r>
              <a:rPr lang="en" sz="2200" u="sng">
                <a:solidFill>
                  <a:schemeClr val="lt1"/>
                </a:solidFill>
                <a:latin typeface="Lato"/>
                <a:ea typeface="Lato"/>
                <a:cs typeface="Lato"/>
                <a:sym typeface="Lato"/>
              </a:rPr>
              <a:t>Kaggle Score</a:t>
            </a:r>
            <a:endParaRPr sz="2200" u="sng">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Public: 87.3%</a:t>
            </a:r>
            <a:endParaRPr sz="2200">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Private: 84.9%</a:t>
            </a:r>
            <a:endParaRPr sz="22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5"/>
          <p:cNvPicPr preferRelativeResize="0"/>
          <p:nvPr/>
        </p:nvPicPr>
        <p:blipFill>
          <a:blip r:embed="rId3">
            <a:alphaModFix/>
          </a:blip>
          <a:stretch>
            <a:fillRect/>
          </a:stretch>
        </p:blipFill>
        <p:spPr>
          <a:xfrm>
            <a:off x="4883750" y="1612125"/>
            <a:ext cx="3200400" cy="2080260"/>
          </a:xfrm>
          <a:prstGeom prst="rect">
            <a:avLst/>
          </a:prstGeom>
          <a:noFill/>
          <a:ln>
            <a:noFill/>
          </a:ln>
        </p:spPr>
      </p:pic>
      <p:sp>
        <p:nvSpPr>
          <p:cNvPr id="236" name="Google Shape;236;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Generating Process for our </a:t>
            </a:r>
            <a:r>
              <a:rPr lang="en"/>
              <a:t>Labels</a:t>
            </a:r>
            <a:endParaRPr/>
          </a:p>
        </p:txBody>
      </p:sp>
      <p:sp>
        <p:nvSpPr>
          <p:cNvPr id="237" name="Google Shape;237;p25"/>
          <p:cNvSpPr txBox="1"/>
          <p:nvPr>
            <p:ph idx="1" type="body"/>
          </p:nvPr>
        </p:nvSpPr>
        <p:spPr>
          <a:xfrm>
            <a:off x="641875" y="1177688"/>
            <a:ext cx="3200400" cy="488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u="sng"/>
              <a:t>What we expected</a:t>
            </a:r>
            <a:endParaRPr sz="1400" u="sng"/>
          </a:p>
        </p:txBody>
      </p:sp>
      <p:pic>
        <p:nvPicPr>
          <p:cNvPr id="238" name="Google Shape;238;p25"/>
          <p:cNvPicPr preferRelativeResize="0"/>
          <p:nvPr/>
        </p:nvPicPr>
        <p:blipFill>
          <a:blip r:embed="rId4">
            <a:alphaModFix/>
          </a:blip>
          <a:stretch>
            <a:fillRect/>
          </a:stretch>
        </p:blipFill>
        <p:spPr>
          <a:xfrm>
            <a:off x="6302386" y="2571750"/>
            <a:ext cx="1840230" cy="2286001"/>
          </a:xfrm>
          <a:prstGeom prst="rect">
            <a:avLst/>
          </a:prstGeom>
          <a:noFill/>
          <a:ln>
            <a:noFill/>
          </a:ln>
        </p:spPr>
      </p:pic>
      <p:pic>
        <p:nvPicPr>
          <p:cNvPr id="239" name="Google Shape;239;p25">
            <a:hlinkClick r:id="rId5"/>
          </p:cNvPr>
          <p:cNvPicPr preferRelativeResize="0"/>
          <p:nvPr/>
        </p:nvPicPr>
        <p:blipFill>
          <a:blip r:embed="rId6">
            <a:alphaModFix/>
          </a:blip>
          <a:stretch>
            <a:fillRect/>
          </a:stretch>
        </p:blipFill>
        <p:spPr>
          <a:xfrm>
            <a:off x="641875" y="1688313"/>
            <a:ext cx="3200400" cy="2596897"/>
          </a:xfrm>
          <a:prstGeom prst="rect">
            <a:avLst/>
          </a:prstGeom>
          <a:noFill/>
          <a:ln>
            <a:noFill/>
          </a:ln>
        </p:spPr>
      </p:pic>
      <p:sp>
        <p:nvSpPr>
          <p:cNvPr id="240" name="Google Shape;240;p25"/>
          <p:cNvSpPr txBox="1"/>
          <p:nvPr>
            <p:ph idx="1" type="body"/>
          </p:nvPr>
        </p:nvSpPr>
        <p:spPr>
          <a:xfrm>
            <a:off x="4883750" y="1177688"/>
            <a:ext cx="3200400" cy="488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u="sng"/>
              <a:t>What we got</a:t>
            </a:r>
            <a:endParaRPr sz="1400" u="sng"/>
          </a:p>
        </p:txBody>
      </p:sp>
      <p:sp>
        <p:nvSpPr>
          <p:cNvPr id="241" name="Google Shape;241;p25"/>
          <p:cNvSpPr txBox="1"/>
          <p:nvPr/>
        </p:nvSpPr>
        <p:spPr>
          <a:xfrm>
            <a:off x="641875" y="4285200"/>
            <a:ext cx="320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lt1"/>
                </a:solidFill>
                <a:latin typeface="Lato"/>
                <a:ea typeface="Lato"/>
                <a:cs typeface="Lato"/>
                <a:sym typeface="Lato"/>
              </a:rPr>
              <a:t>https://stressexterminators.wordpress.com/2015/02/10/stress-hacking-christmas-lights-organization/</a:t>
            </a:r>
            <a:endParaRPr sz="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6"/>
          <p:cNvPicPr preferRelativeResize="0"/>
          <p:nvPr/>
        </p:nvPicPr>
        <p:blipFill>
          <a:blip r:embed="rId3">
            <a:alphaModFix/>
          </a:blip>
          <a:stretch>
            <a:fillRect/>
          </a:stretch>
        </p:blipFill>
        <p:spPr>
          <a:xfrm>
            <a:off x="2071688" y="1155450"/>
            <a:ext cx="5000625" cy="1571625"/>
          </a:xfrm>
          <a:prstGeom prst="rect">
            <a:avLst/>
          </a:prstGeom>
          <a:noFill/>
          <a:ln>
            <a:noFill/>
          </a:ln>
        </p:spPr>
      </p:pic>
      <p:sp>
        <p:nvSpPr>
          <p:cNvPr id="247" name="Google Shape;247;p26"/>
          <p:cNvSpPr txBox="1"/>
          <p:nvPr>
            <p:ph type="title"/>
          </p:nvPr>
        </p:nvSpPr>
        <p:spPr>
          <a:xfrm>
            <a:off x="1297500" y="393750"/>
            <a:ext cx="71604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New Model on Latest Transaction by Card</a:t>
            </a:r>
            <a:endParaRPr/>
          </a:p>
        </p:txBody>
      </p:sp>
      <p:sp>
        <p:nvSpPr>
          <p:cNvPr id="248" name="Google Shape;248;p26"/>
          <p:cNvSpPr/>
          <p:nvPr/>
        </p:nvSpPr>
        <p:spPr>
          <a:xfrm>
            <a:off x="2071700" y="1155450"/>
            <a:ext cx="3050400" cy="221100"/>
          </a:xfrm>
          <a:prstGeom prst="roundRect">
            <a:avLst>
              <a:gd fmla="val 16667" name="adj"/>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26">
            <a:hlinkClick r:id="rId4"/>
          </p:cNvPr>
          <p:cNvPicPr preferRelativeResize="0"/>
          <p:nvPr/>
        </p:nvPicPr>
        <p:blipFill>
          <a:blip r:embed="rId5">
            <a:alphaModFix/>
          </a:blip>
          <a:stretch>
            <a:fillRect/>
          </a:stretch>
        </p:blipFill>
        <p:spPr>
          <a:xfrm>
            <a:off x="1830900" y="2912650"/>
            <a:ext cx="3565180" cy="1877700"/>
          </a:xfrm>
          <a:prstGeom prst="rect">
            <a:avLst/>
          </a:prstGeom>
          <a:noFill/>
          <a:ln>
            <a:noFill/>
          </a:ln>
        </p:spPr>
      </p:pic>
      <p:sp>
        <p:nvSpPr>
          <p:cNvPr id="250" name="Google Shape;250;p26"/>
          <p:cNvSpPr txBox="1"/>
          <p:nvPr/>
        </p:nvSpPr>
        <p:spPr>
          <a:xfrm>
            <a:off x="6272600" y="2912650"/>
            <a:ext cx="2281200" cy="18777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lt1"/>
                </a:solidFill>
                <a:latin typeface="Lato"/>
                <a:ea typeface="Lato"/>
                <a:cs typeface="Lato"/>
                <a:sym typeface="Lato"/>
              </a:rPr>
              <a:t>Kaggle Score</a:t>
            </a:r>
            <a:endParaRPr sz="2200" u="sng">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Public: 85.9%</a:t>
            </a:r>
            <a:endParaRPr sz="2200">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Private: 84.3%</a:t>
            </a:r>
            <a:endParaRPr sz="2200">
              <a:solidFill>
                <a:schemeClr val="lt1"/>
              </a:solidFill>
              <a:latin typeface="Lato"/>
              <a:ea typeface="Lato"/>
              <a:cs typeface="Lato"/>
              <a:sym typeface="Lato"/>
            </a:endParaRPr>
          </a:p>
          <a:p>
            <a:pPr indent="0" lvl="0" marL="0" rtl="0" algn="ctr">
              <a:spcBef>
                <a:spcPts val="0"/>
              </a:spcBef>
              <a:spcAft>
                <a:spcPts val="0"/>
              </a:spcAft>
              <a:buNone/>
            </a:pPr>
            <a:r>
              <a:t/>
            </a:r>
            <a:endParaRPr sz="2200">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Val. AUC: 85.6%</a:t>
            </a:r>
            <a:endParaRPr sz="2200">
              <a:solidFill>
                <a:schemeClr val="lt1"/>
              </a:solidFill>
              <a:latin typeface="Lato"/>
              <a:ea typeface="Lato"/>
              <a:cs typeface="Lato"/>
              <a:sym typeface="Lato"/>
            </a:endParaRPr>
          </a:p>
        </p:txBody>
      </p:sp>
      <p:sp>
        <p:nvSpPr>
          <p:cNvPr id="251" name="Google Shape;251;p26"/>
          <p:cNvSpPr/>
          <p:nvPr/>
        </p:nvSpPr>
        <p:spPr>
          <a:xfrm>
            <a:off x="625800" y="2429775"/>
            <a:ext cx="1205100" cy="1583700"/>
          </a:xfrm>
          <a:prstGeom prst="curvedRightArrow">
            <a:avLst>
              <a:gd fmla="val 25000" name="adj1"/>
              <a:gd fmla="val 50000" name="adj2"/>
              <a:gd fmla="val 25000" name="adj3"/>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5373700" y="3539950"/>
            <a:ext cx="969600" cy="623100"/>
          </a:xfrm>
          <a:prstGeom prst="right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Unshrink</a:t>
            </a:r>
            <a:endParaRPr sz="1200"/>
          </a:p>
        </p:txBody>
      </p:sp>
      <p:grpSp>
        <p:nvGrpSpPr>
          <p:cNvPr id="253" name="Google Shape;253;p26"/>
          <p:cNvGrpSpPr/>
          <p:nvPr/>
        </p:nvGrpSpPr>
        <p:grpSpPr>
          <a:xfrm>
            <a:off x="2071625" y="1449000"/>
            <a:ext cx="5000700" cy="1201875"/>
            <a:chOff x="2071625" y="1449000"/>
            <a:chExt cx="5000700" cy="1201875"/>
          </a:xfrm>
        </p:grpSpPr>
        <p:sp>
          <p:nvSpPr>
            <p:cNvPr id="254" name="Google Shape;254;p26"/>
            <p:cNvSpPr/>
            <p:nvPr/>
          </p:nvSpPr>
          <p:spPr>
            <a:xfrm>
              <a:off x="2071625" y="2429775"/>
              <a:ext cx="5000700" cy="221100"/>
            </a:xfrm>
            <a:prstGeom prst="roundRect">
              <a:avLst>
                <a:gd fmla="val 16667" name="adj"/>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26"/>
            <p:cNvCxnSpPr/>
            <p:nvPr/>
          </p:nvCxnSpPr>
          <p:spPr>
            <a:xfrm>
              <a:off x="2209775" y="1449000"/>
              <a:ext cx="4817400" cy="19800"/>
            </a:xfrm>
            <a:prstGeom prst="straightConnector1">
              <a:avLst/>
            </a:prstGeom>
            <a:noFill/>
            <a:ln cap="flat" cmpd="sng" w="38100">
              <a:solidFill>
                <a:srgbClr val="FF0000"/>
              </a:solidFill>
              <a:prstDash val="solid"/>
              <a:round/>
              <a:headEnd len="med" w="med" type="none"/>
              <a:tailEnd len="med" w="med" type="none"/>
            </a:ln>
          </p:spPr>
        </p:cxnSp>
        <p:cxnSp>
          <p:nvCxnSpPr>
            <p:cNvPr id="256" name="Google Shape;256;p26"/>
            <p:cNvCxnSpPr/>
            <p:nvPr/>
          </p:nvCxnSpPr>
          <p:spPr>
            <a:xfrm>
              <a:off x="2209775" y="1684975"/>
              <a:ext cx="4817400" cy="19800"/>
            </a:xfrm>
            <a:prstGeom prst="straightConnector1">
              <a:avLst/>
            </a:prstGeom>
            <a:noFill/>
            <a:ln cap="flat" cmpd="sng" w="38100">
              <a:solidFill>
                <a:srgbClr val="FF0000"/>
              </a:solidFill>
              <a:prstDash val="solid"/>
              <a:round/>
              <a:headEnd len="med" w="med" type="none"/>
              <a:tailEnd len="med" w="med" type="none"/>
            </a:ln>
          </p:spPr>
        </p:cxnSp>
        <p:cxnSp>
          <p:nvCxnSpPr>
            <p:cNvPr id="257" name="Google Shape;257;p26"/>
            <p:cNvCxnSpPr/>
            <p:nvPr/>
          </p:nvCxnSpPr>
          <p:spPr>
            <a:xfrm>
              <a:off x="2209775" y="1893263"/>
              <a:ext cx="4817400" cy="19800"/>
            </a:xfrm>
            <a:prstGeom prst="straightConnector1">
              <a:avLst/>
            </a:prstGeom>
            <a:noFill/>
            <a:ln cap="flat" cmpd="sng" w="38100">
              <a:solidFill>
                <a:srgbClr val="FF0000"/>
              </a:solidFill>
              <a:prstDash val="solid"/>
              <a:round/>
              <a:headEnd len="med" w="med" type="none"/>
              <a:tailEnd len="med" w="med" type="none"/>
            </a:ln>
          </p:spPr>
        </p:cxnSp>
        <p:cxnSp>
          <p:nvCxnSpPr>
            <p:cNvPr id="258" name="Google Shape;258;p26"/>
            <p:cNvCxnSpPr/>
            <p:nvPr/>
          </p:nvCxnSpPr>
          <p:spPr>
            <a:xfrm>
              <a:off x="2163313" y="2134700"/>
              <a:ext cx="4817400" cy="19800"/>
            </a:xfrm>
            <a:prstGeom prst="straightConnector1">
              <a:avLst/>
            </a:prstGeom>
            <a:noFill/>
            <a:ln cap="flat" cmpd="sng" w="38100">
              <a:solidFill>
                <a:srgbClr val="FF0000"/>
              </a:solidFill>
              <a:prstDash val="solid"/>
              <a:round/>
              <a:headEnd len="med" w="med" type="none"/>
              <a:tailEnd len="med" w="med" type="none"/>
            </a:ln>
          </p:spPr>
        </p:cxnSp>
        <p:cxnSp>
          <p:nvCxnSpPr>
            <p:cNvPr id="259" name="Google Shape;259;p26"/>
            <p:cNvCxnSpPr/>
            <p:nvPr/>
          </p:nvCxnSpPr>
          <p:spPr>
            <a:xfrm flipH="1" rot="10800000">
              <a:off x="2163350" y="2331000"/>
              <a:ext cx="4865100" cy="9300"/>
            </a:xfrm>
            <a:prstGeom prst="straightConnector1">
              <a:avLst/>
            </a:prstGeom>
            <a:noFill/>
            <a:ln cap="flat" cmpd="sng" w="38100">
              <a:solidFill>
                <a:srgbClr val="FF0000"/>
              </a:solidFill>
              <a:prstDash val="solid"/>
              <a:round/>
              <a:headEnd len="med" w="med" type="none"/>
              <a:tailEnd len="med" w="med" type="none"/>
            </a:ln>
          </p:spPr>
        </p:cxnSp>
      </p:grpSp>
      <p:sp>
        <p:nvSpPr>
          <p:cNvPr id="260" name="Google Shape;260;p26"/>
          <p:cNvSpPr txBox="1"/>
          <p:nvPr/>
        </p:nvSpPr>
        <p:spPr>
          <a:xfrm>
            <a:off x="1830900" y="4790350"/>
            <a:ext cx="356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lt1"/>
                </a:solidFill>
                <a:latin typeface="Lato"/>
                <a:ea typeface="Lato"/>
                <a:cs typeface="Lato"/>
                <a:sym typeface="Lato"/>
              </a:rPr>
              <a:t>https://www.tibco.com/reference-center/what-is-a-neural-network</a:t>
            </a:r>
            <a:endParaRPr sz="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xit" presetID="10" presetSubtype="0">
                                  <p:stCondLst>
                                    <p:cond delay="0"/>
                                  </p:stCondLst>
                                  <p:childTnLst>
                                    <p:animEffect filter="fade" transition="out">
                                      <p:cBhvr>
                                        <p:cTn dur="1000"/>
                                        <p:tgtEl>
                                          <p:spTgt spid="248"/>
                                        </p:tgtEl>
                                      </p:cBhvr>
                                    </p:animEffect>
                                    <p:set>
                                      <p:cBhvr>
                                        <p:cTn dur="1" fill="hold">
                                          <p:stCondLst>
                                            <p:cond delay="1000"/>
                                          </p:stCondLst>
                                        </p:cTn>
                                        <p:tgtEl>
                                          <p:spTgt spid="2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Very Simple Ensembling Approach</a:t>
            </a:r>
            <a:endParaRPr/>
          </a:p>
        </p:txBody>
      </p:sp>
      <p:sp>
        <p:nvSpPr>
          <p:cNvPr id="266" name="Google Shape;266;p27"/>
          <p:cNvSpPr txBox="1"/>
          <p:nvPr/>
        </p:nvSpPr>
        <p:spPr>
          <a:xfrm>
            <a:off x="3431400" y="2538625"/>
            <a:ext cx="2281200" cy="12006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lt1"/>
                </a:solidFill>
                <a:latin typeface="Lato"/>
                <a:ea typeface="Lato"/>
                <a:cs typeface="Lato"/>
                <a:sym typeface="Lato"/>
              </a:rPr>
              <a:t>Kaggle Score</a:t>
            </a:r>
            <a:endParaRPr sz="2200" u="sng">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Public: 85.9%</a:t>
            </a:r>
            <a:endParaRPr sz="2200">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Private: 84.3%</a:t>
            </a:r>
            <a:endParaRPr sz="2200">
              <a:solidFill>
                <a:schemeClr val="lt1"/>
              </a:solidFill>
              <a:latin typeface="Lato"/>
              <a:ea typeface="Lato"/>
              <a:cs typeface="Lato"/>
              <a:sym typeface="Lato"/>
            </a:endParaRPr>
          </a:p>
        </p:txBody>
      </p:sp>
      <p:sp>
        <p:nvSpPr>
          <p:cNvPr id="267" name="Google Shape;267;p27"/>
          <p:cNvSpPr txBox="1"/>
          <p:nvPr/>
        </p:nvSpPr>
        <p:spPr>
          <a:xfrm>
            <a:off x="856200" y="2538625"/>
            <a:ext cx="2281200" cy="12006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lt1"/>
                </a:solidFill>
                <a:latin typeface="Lato"/>
                <a:ea typeface="Lato"/>
                <a:cs typeface="Lato"/>
                <a:sym typeface="Lato"/>
              </a:rPr>
              <a:t>Kaggle Score</a:t>
            </a:r>
            <a:endParaRPr sz="2200" u="sng">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Public: 87.3%</a:t>
            </a:r>
            <a:endParaRPr sz="2200">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Private: 84.9%</a:t>
            </a:r>
            <a:endParaRPr sz="2200">
              <a:solidFill>
                <a:schemeClr val="lt1"/>
              </a:solidFill>
              <a:latin typeface="Lato"/>
              <a:ea typeface="Lato"/>
              <a:cs typeface="Lato"/>
              <a:sym typeface="Lato"/>
            </a:endParaRPr>
          </a:p>
        </p:txBody>
      </p:sp>
      <p:sp>
        <p:nvSpPr>
          <p:cNvPr id="268" name="Google Shape;268;p27"/>
          <p:cNvSpPr txBox="1"/>
          <p:nvPr/>
        </p:nvSpPr>
        <p:spPr>
          <a:xfrm>
            <a:off x="6006600" y="2538625"/>
            <a:ext cx="2281200" cy="12006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lt1"/>
                </a:solidFill>
                <a:latin typeface="Lato"/>
                <a:ea typeface="Lato"/>
                <a:cs typeface="Lato"/>
                <a:sym typeface="Lato"/>
              </a:rPr>
              <a:t>Kaggle Score</a:t>
            </a:r>
            <a:endParaRPr sz="2200" u="sng">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Public: 88.4%</a:t>
            </a:r>
            <a:endParaRPr sz="2200">
              <a:solidFill>
                <a:schemeClr val="lt1"/>
              </a:solidFill>
              <a:latin typeface="Lato"/>
              <a:ea typeface="Lato"/>
              <a:cs typeface="Lato"/>
              <a:sym typeface="Lato"/>
            </a:endParaRPr>
          </a:p>
          <a:p>
            <a:pPr indent="0" lvl="0" marL="0" rtl="0" algn="ctr">
              <a:spcBef>
                <a:spcPts val="0"/>
              </a:spcBef>
              <a:spcAft>
                <a:spcPts val="0"/>
              </a:spcAft>
              <a:buNone/>
            </a:pPr>
            <a:r>
              <a:rPr lang="en" sz="2200">
                <a:solidFill>
                  <a:schemeClr val="lt1"/>
                </a:solidFill>
                <a:latin typeface="Lato"/>
                <a:ea typeface="Lato"/>
                <a:cs typeface="Lato"/>
                <a:sym typeface="Lato"/>
              </a:rPr>
              <a:t>Private: 86.6%</a:t>
            </a:r>
            <a:endParaRPr sz="2200">
              <a:solidFill>
                <a:schemeClr val="lt1"/>
              </a:solidFill>
              <a:latin typeface="Lato"/>
              <a:ea typeface="Lato"/>
              <a:cs typeface="Lato"/>
              <a:sym typeface="Lato"/>
            </a:endParaRPr>
          </a:p>
        </p:txBody>
      </p:sp>
      <p:sp>
        <p:nvSpPr>
          <p:cNvPr id="269" name="Google Shape;269;p27"/>
          <p:cNvSpPr txBox="1"/>
          <p:nvPr/>
        </p:nvSpPr>
        <p:spPr>
          <a:xfrm>
            <a:off x="856200" y="1838225"/>
            <a:ext cx="22812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200">
                <a:solidFill>
                  <a:schemeClr val="lt1"/>
                </a:solidFill>
                <a:latin typeface="Lato"/>
                <a:ea typeface="Lato"/>
                <a:cs typeface="Lato"/>
                <a:sym typeface="Lato"/>
              </a:rPr>
              <a:t>Best Model</a:t>
            </a:r>
            <a:endParaRPr sz="2200">
              <a:solidFill>
                <a:schemeClr val="lt1"/>
              </a:solidFill>
              <a:latin typeface="Lato"/>
              <a:ea typeface="Lato"/>
              <a:cs typeface="Lato"/>
              <a:sym typeface="Lato"/>
            </a:endParaRPr>
          </a:p>
        </p:txBody>
      </p:sp>
      <p:sp>
        <p:nvSpPr>
          <p:cNvPr id="270" name="Google Shape;270;p27"/>
          <p:cNvSpPr txBox="1"/>
          <p:nvPr/>
        </p:nvSpPr>
        <p:spPr>
          <a:xfrm>
            <a:off x="3431400" y="1668875"/>
            <a:ext cx="22812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200">
                <a:solidFill>
                  <a:schemeClr val="lt1"/>
                </a:solidFill>
                <a:latin typeface="Lato"/>
                <a:ea typeface="Lato"/>
                <a:cs typeface="Lato"/>
                <a:sym typeface="Lato"/>
              </a:rPr>
              <a:t>Using Latest Transaction</a:t>
            </a:r>
            <a:endParaRPr sz="2200">
              <a:solidFill>
                <a:schemeClr val="lt1"/>
              </a:solidFill>
              <a:latin typeface="Lato"/>
              <a:ea typeface="Lato"/>
              <a:cs typeface="Lato"/>
              <a:sym typeface="Lato"/>
            </a:endParaRPr>
          </a:p>
        </p:txBody>
      </p:sp>
      <p:sp>
        <p:nvSpPr>
          <p:cNvPr id="271" name="Google Shape;271;p27"/>
          <p:cNvSpPr txBox="1"/>
          <p:nvPr/>
        </p:nvSpPr>
        <p:spPr>
          <a:xfrm>
            <a:off x="6006600" y="1668875"/>
            <a:ext cx="22812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200">
                <a:solidFill>
                  <a:schemeClr val="lt1"/>
                </a:solidFill>
                <a:latin typeface="Lato"/>
                <a:ea typeface="Lato"/>
                <a:cs typeface="Lato"/>
                <a:sym typeface="Lato"/>
              </a:rPr>
              <a:t>Simple Average of the Two</a:t>
            </a:r>
            <a:endParaRPr sz="2200">
              <a:solidFill>
                <a:schemeClr val="lt1"/>
              </a:solidFill>
              <a:latin typeface="Lato"/>
              <a:ea typeface="Lato"/>
              <a:cs typeface="Lato"/>
              <a:sym typeface="Lato"/>
            </a:endParaRPr>
          </a:p>
        </p:txBody>
      </p:sp>
      <p:sp>
        <p:nvSpPr>
          <p:cNvPr id="272" name="Google Shape;272;p27"/>
          <p:cNvSpPr/>
          <p:nvPr/>
        </p:nvSpPr>
        <p:spPr>
          <a:xfrm>
            <a:off x="6861900" y="3604650"/>
            <a:ext cx="570600" cy="523200"/>
          </a:xfrm>
          <a:prstGeom prst="smileyFace">
            <a:avLst>
              <a:gd fmla="val 4653" name="adj"/>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Things we Tried, or Would Try in Future</a:t>
            </a:r>
            <a:endParaRPr/>
          </a:p>
        </p:txBody>
      </p:sp>
      <p:sp>
        <p:nvSpPr>
          <p:cNvPr id="278" name="Google Shape;278;p28"/>
          <p:cNvSpPr txBox="1"/>
          <p:nvPr>
            <p:ph idx="1" type="body"/>
          </p:nvPr>
        </p:nvSpPr>
        <p:spPr>
          <a:xfrm>
            <a:off x="4750775" y="1567550"/>
            <a:ext cx="3660600" cy="320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u="sng"/>
              <a:t>Looking ahead</a:t>
            </a:r>
            <a:endParaRPr b="1" sz="1600" u="sng"/>
          </a:p>
          <a:p>
            <a:pPr indent="-330200" lvl="0" marL="457200" rtl="0" algn="l">
              <a:spcBef>
                <a:spcPts val="1200"/>
              </a:spcBef>
              <a:spcAft>
                <a:spcPts val="0"/>
              </a:spcAft>
              <a:buSzPts val="1600"/>
              <a:buChar char="❏"/>
            </a:pPr>
            <a:r>
              <a:rPr lang="en" sz="1600"/>
              <a:t>More feature engineering</a:t>
            </a:r>
            <a:endParaRPr sz="1600"/>
          </a:p>
          <a:p>
            <a:pPr indent="-330200" lvl="0" marL="457200" rtl="0" algn="l">
              <a:spcBef>
                <a:spcPts val="0"/>
              </a:spcBef>
              <a:spcAft>
                <a:spcPts val="0"/>
              </a:spcAft>
              <a:buSzPts val="1600"/>
              <a:buChar char="❏"/>
            </a:pPr>
            <a:r>
              <a:rPr lang="en" sz="1600"/>
              <a:t>Use just the “top 20” </a:t>
            </a:r>
            <a:r>
              <a:rPr lang="en" sz="1600"/>
              <a:t>Vesta Features</a:t>
            </a:r>
            <a:endParaRPr sz="1600"/>
          </a:p>
          <a:p>
            <a:pPr indent="-330200" lvl="0" marL="457200" rtl="0" algn="l">
              <a:spcBef>
                <a:spcPts val="0"/>
              </a:spcBef>
              <a:spcAft>
                <a:spcPts val="0"/>
              </a:spcAft>
              <a:buSzPts val="1600"/>
              <a:buChar char="❏"/>
            </a:pPr>
            <a:r>
              <a:rPr lang="en" sz="1600"/>
              <a:t>Use more data from the identity table provided</a:t>
            </a:r>
            <a:endParaRPr sz="1600"/>
          </a:p>
          <a:p>
            <a:pPr indent="-330200" lvl="0" marL="457200" rtl="0" algn="l">
              <a:spcBef>
                <a:spcPts val="0"/>
              </a:spcBef>
              <a:spcAft>
                <a:spcPts val="0"/>
              </a:spcAft>
              <a:buSzPts val="1600"/>
              <a:buChar char="❏"/>
            </a:pPr>
            <a:r>
              <a:rPr lang="en" sz="1600"/>
              <a:t>Better approximation to identify genuine fraud and/or an ID for card</a:t>
            </a:r>
            <a:endParaRPr sz="1600"/>
          </a:p>
          <a:p>
            <a:pPr indent="-330200" lvl="0" marL="457200" rtl="0" algn="l">
              <a:spcBef>
                <a:spcPts val="0"/>
              </a:spcBef>
              <a:spcAft>
                <a:spcPts val="0"/>
              </a:spcAft>
              <a:buSzPts val="1600"/>
              <a:buChar char="❏"/>
            </a:pPr>
            <a:r>
              <a:rPr lang="en" sz="1600"/>
              <a:t>Smarter missing value imputation</a:t>
            </a:r>
            <a:endParaRPr sz="1600"/>
          </a:p>
          <a:p>
            <a:pPr indent="-330200" lvl="0" marL="457200" rtl="0" algn="l">
              <a:spcBef>
                <a:spcPts val="0"/>
              </a:spcBef>
              <a:spcAft>
                <a:spcPts val="0"/>
              </a:spcAft>
              <a:buSzPts val="1600"/>
              <a:buChar char="❏"/>
            </a:pPr>
            <a:r>
              <a:rPr lang="en" sz="1600"/>
              <a:t>Categorical embeddings - cat2vec</a:t>
            </a:r>
            <a:endParaRPr sz="1600"/>
          </a:p>
          <a:p>
            <a:pPr indent="0" lvl="0" marL="0" rtl="0" algn="ctr">
              <a:spcBef>
                <a:spcPts val="1200"/>
              </a:spcBef>
              <a:spcAft>
                <a:spcPts val="1200"/>
              </a:spcAft>
              <a:buNone/>
            </a:pPr>
            <a:r>
              <a:t/>
            </a:r>
            <a:endParaRPr sz="1600"/>
          </a:p>
        </p:txBody>
      </p:sp>
      <p:sp>
        <p:nvSpPr>
          <p:cNvPr id="279" name="Google Shape;279;p28"/>
          <p:cNvSpPr txBox="1"/>
          <p:nvPr>
            <p:ph idx="1" type="body"/>
          </p:nvPr>
        </p:nvSpPr>
        <p:spPr>
          <a:xfrm>
            <a:off x="783575" y="1567550"/>
            <a:ext cx="3967200" cy="291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u="sng"/>
              <a:t>Trial and Error</a:t>
            </a:r>
            <a:endParaRPr b="1" sz="1600" u="sng"/>
          </a:p>
          <a:p>
            <a:pPr indent="-330200" lvl="0" marL="457200" rtl="0" algn="l">
              <a:spcBef>
                <a:spcPts val="1200"/>
              </a:spcBef>
              <a:spcAft>
                <a:spcPts val="0"/>
              </a:spcAft>
              <a:buSzPts val="1600"/>
              <a:buChar char="❖"/>
            </a:pPr>
            <a:r>
              <a:rPr lang="en" sz="1600"/>
              <a:t>PCA dim. reduction of the 339 Vesta Features</a:t>
            </a:r>
            <a:endParaRPr sz="1600"/>
          </a:p>
          <a:p>
            <a:pPr indent="-330200" lvl="0" marL="457200" rtl="0" algn="l">
              <a:spcBef>
                <a:spcPts val="0"/>
              </a:spcBef>
              <a:spcAft>
                <a:spcPts val="0"/>
              </a:spcAft>
              <a:buSzPts val="1600"/>
              <a:buChar char="❖"/>
            </a:pPr>
            <a:r>
              <a:rPr lang="en" sz="1600"/>
              <a:t>Impute median on missing values</a:t>
            </a:r>
            <a:endParaRPr sz="1600"/>
          </a:p>
          <a:p>
            <a:pPr indent="-330200" lvl="0" marL="457200" rtl="0" algn="l">
              <a:spcBef>
                <a:spcPts val="0"/>
              </a:spcBef>
              <a:spcAft>
                <a:spcPts val="0"/>
              </a:spcAft>
              <a:buSzPts val="1600"/>
              <a:buChar char="❖"/>
            </a:pPr>
            <a:r>
              <a:rPr lang="en" sz="1600"/>
              <a:t>Log transform heavy-skewed features</a:t>
            </a:r>
            <a:endParaRPr sz="1600"/>
          </a:p>
          <a:p>
            <a:pPr indent="0" lvl="0" marL="457200" rtl="0" algn="l">
              <a:spcBef>
                <a:spcPts val="1200"/>
              </a:spcBef>
              <a:spcAft>
                <a:spcPts val="120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type="title"/>
          </p:nvPr>
        </p:nvSpPr>
        <p:spPr>
          <a:xfrm>
            <a:off x="1507025" y="2600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900"/>
              <a:t>Questions?</a:t>
            </a:r>
            <a:endParaRPr sz="3900"/>
          </a:p>
        </p:txBody>
      </p:sp>
      <p:pic>
        <p:nvPicPr>
          <p:cNvPr id="285" name="Google Shape;285;p29"/>
          <p:cNvPicPr preferRelativeResize="0"/>
          <p:nvPr/>
        </p:nvPicPr>
        <p:blipFill>
          <a:blip r:embed="rId3">
            <a:alphaModFix/>
          </a:blip>
          <a:stretch>
            <a:fillRect/>
          </a:stretch>
        </p:blipFill>
        <p:spPr>
          <a:xfrm>
            <a:off x="1611350" y="1174175"/>
            <a:ext cx="6548974" cy="3274500"/>
          </a:xfrm>
          <a:prstGeom prst="rect">
            <a:avLst/>
          </a:prstGeom>
          <a:noFill/>
          <a:ln>
            <a:noFill/>
          </a:ln>
        </p:spPr>
      </p:pic>
      <p:sp>
        <p:nvSpPr>
          <p:cNvPr id="286" name="Google Shape;286;p29"/>
          <p:cNvSpPr txBox="1"/>
          <p:nvPr/>
        </p:nvSpPr>
        <p:spPr>
          <a:xfrm>
            <a:off x="1611350" y="4448675"/>
            <a:ext cx="3103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Lato"/>
                <a:ea typeface="Lato"/>
                <a:cs typeface="Lato"/>
                <a:sym typeface="Lato"/>
              </a:rPr>
              <a:t>https://developer.confluent.io/tutorials/credit-card-activity/confluent.html</a:t>
            </a:r>
            <a:endParaRPr sz="7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1247375"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900"/>
              <a:t>Thank You!</a:t>
            </a:r>
            <a:endParaRPr sz="3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4"/>
          <p:cNvPicPr preferRelativeResize="0"/>
          <p:nvPr/>
        </p:nvPicPr>
        <p:blipFill>
          <a:blip r:embed="rId3">
            <a:alphaModFix/>
          </a:blip>
          <a:stretch>
            <a:fillRect/>
          </a:stretch>
        </p:blipFill>
        <p:spPr>
          <a:xfrm>
            <a:off x="5624338" y="2029562"/>
            <a:ext cx="3137425" cy="1455575"/>
          </a:xfrm>
          <a:prstGeom prst="rect">
            <a:avLst/>
          </a:prstGeom>
          <a:noFill/>
          <a:ln>
            <a:noFill/>
          </a:ln>
        </p:spPr>
      </p:pic>
      <p:sp>
        <p:nvSpPr>
          <p:cNvPr id="141" name="Google Shape;141;p14"/>
          <p:cNvSpPr txBox="1"/>
          <p:nvPr>
            <p:ph idx="1" type="body"/>
          </p:nvPr>
        </p:nvSpPr>
        <p:spPr>
          <a:xfrm>
            <a:off x="5446750" y="3533800"/>
            <a:ext cx="3492600" cy="879600"/>
          </a:xfrm>
          <a:prstGeom prst="rect">
            <a:avLst/>
          </a:prstGeom>
        </p:spPr>
        <p:txBody>
          <a:bodyPr anchorCtr="0" anchor="t" bIns="91425" lIns="91425" spcFirstLastPara="1" rIns="91425" wrap="square" tIns="91425">
            <a:normAutofit fontScale="92500"/>
          </a:bodyPr>
          <a:lstStyle/>
          <a:p>
            <a:pPr indent="-310832" lvl="0" marL="457200" rtl="0" algn="l">
              <a:spcBef>
                <a:spcPts val="0"/>
              </a:spcBef>
              <a:spcAft>
                <a:spcPts val="0"/>
              </a:spcAft>
              <a:buSzPct val="100000"/>
              <a:buChar char="●"/>
            </a:pPr>
            <a:r>
              <a:rPr lang="en" sz="1400"/>
              <a:t>590K row</a:t>
            </a:r>
            <a:r>
              <a:rPr lang="en" sz="1400"/>
              <a:t>s × 430 features</a:t>
            </a:r>
            <a:r>
              <a:rPr lang="en" sz="1400"/>
              <a:t> for training</a:t>
            </a:r>
            <a:endParaRPr sz="1400"/>
          </a:p>
          <a:p>
            <a:pPr indent="-310832" lvl="1" marL="914400" rtl="0" algn="l">
              <a:spcBef>
                <a:spcPts val="0"/>
              </a:spcBef>
              <a:spcAft>
                <a:spcPts val="0"/>
              </a:spcAft>
              <a:buSzPct val="100000"/>
              <a:buChar char="○"/>
            </a:pPr>
            <a:r>
              <a:rPr lang="en" sz="1400"/>
              <a:t>One record per transaction</a:t>
            </a:r>
            <a:endParaRPr sz="1400"/>
          </a:p>
          <a:p>
            <a:pPr indent="-310832" lvl="1" marL="914400" rtl="0" algn="l">
              <a:spcBef>
                <a:spcPts val="0"/>
              </a:spcBef>
              <a:spcAft>
                <a:spcPts val="0"/>
              </a:spcAft>
              <a:buSzPct val="100000"/>
              <a:buChar char="○"/>
            </a:pPr>
            <a:r>
              <a:rPr lang="en" sz="1400"/>
              <a:t>Binary target: </a:t>
            </a:r>
            <a:r>
              <a:rPr lang="en" sz="1400">
                <a:latin typeface="Roboto Mono Medium"/>
                <a:ea typeface="Roboto Mono Medium"/>
                <a:cs typeface="Roboto Mono Medium"/>
                <a:sym typeface="Roboto Mono Medium"/>
              </a:rPr>
              <a:t>isFraud == 1</a:t>
            </a:r>
            <a:endParaRPr sz="1400">
              <a:latin typeface="Roboto Mono Medium"/>
              <a:ea typeface="Roboto Mono Medium"/>
              <a:cs typeface="Roboto Mono Medium"/>
              <a:sym typeface="Roboto Mono Medium"/>
            </a:endParaRPr>
          </a:p>
        </p:txBody>
      </p:sp>
      <p:sp>
        <p:nvSpPr>
          <p:cNvPr id="142" name="Google Shape;142;p14"/>
          <p:cNvSpPr txBox="1"/>
          <p:nvPr>
            <p:ph type="title"/>
          </p:nvPr>
        </p:nvSpPr>
        <p:spPr>
          <a:xfrm>
            <a:off x="1297500" y="393750"/>
            <a:ext cx="7038900" cy="79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Competition: </a:t>
            </a:r>
            <a:r>
              <a:rPr i="1" lang="en"/>
              <a:t>IEEE-CIS Fraud Detection</a:t>
            </a:r>
            <a:endParaRPr i="1"/>
          </a:p>
        </p:txBody>
      </p:sp>
      <p:sp>
        <p:nvSpPr>
          <p:cNvPr id="143" name="Google Shape;143;p14"/>
          <p:cNvSpPr txBox="1"/>
          <p:nvPr>
            <p:ph idx="1" type="body"/>
          </p:nvPr>
        </p:nvSpPr>
        <p:spPr>
          <a:xfrm>
            <a:off x="5446750" y="1397213"/>
            <a:ext cx="3492600" cy="632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Hosted by IEEE-CIS in 2019 to improve fraud prevention system</a:t>
            </a:r>
            <a:endParaRPr sz="1400">
              <a:latin typeface="Roboto Mono Medium"/>
              <a:ea typeface="Roboto Mono Medium"/>
              <a:cs typeface="Roboto Mono Medium"/>
              <a:sym typeface="Roboto Mono Medium"/>
            </a:endParaRPr>
          </a:p>
        </p:txBody>
      </p:sp>
      <p:pic>
        <p:nvPicPr>
          <p:cNvPr id="144" name="Google Shape;144;p14"/>
          <p:cNvPicPr preferRelativeResize="0"/>
          <p:nvPr/>
        </p:nvPicPr>
        <p:blipFill>
          <a:blip r:embed="rId4">
            <a:alphaModFix/>
          </a:blip>
          <a:stretch>
            <a:fillRect/>
          </a:stretch>
        </p:blipFill>
        <p:spPr>
          <a:xfrm>
            <a:off x="278175" y="1520425"/>
            <a:ext cx="5168574" cy="3177474"/>
          </a:xfrm>
          <a:prstGeom prst="rect">
            <a:avLst/>
          </a:prstGeom>
          <a:noFill/>
          <a:ln>
            <a:noFill/>
          </a:ln>
        </p:spPr>
      </p:pic>
      <p:sp>
        <p:nvSpPr>
          <p:cNvPr id="145" name="Google Shape;145;p14"/>
          <p:cNvSpPr txBox="1"/>
          <p:nvPr>
            <p:ph idx="1" type="body"/>
          </p:nvPr>
        </p:nvSpPr>
        <p:spPr>
          <a:xfrm>
            <a:off x="2013013" y="4664475"/>
            <a:ext cx="1698900" cy="400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u="sng">
                <a:solidFill>
                  <a:schemeClr val="accent5"/>
                </a:solidFill>
                <a:hlinkClick r:id="rId5">
                  <a:extLst>
                    <a:ext uri="{A12FA001-AC4F-418D-AE19-62706E023703}">
                      <ahyp:hlinkClr val="tx"/>
                    </a:ext>
                  </a:extLst>
                </a:hlinkClick>
              </a:rPr>
              <a:t>L</a:t>
            </a:r>
            <a:r>
              <a:rPr lang="en" sz="1400" u="sng">
                <a:solidFill>
                  <a:schemeClr val="accent5"/>
                </a:solidFill>
                <a:hlinkClick r:id="rId6">
                  <a:extLst>
                    <a:ext uri="{A12FA001-AC4F-418D-AE19-62706E023703}">
                      <ahyp:hlinkClr val="tx"/>
                    </a:ext>
                  </a:extLst>
                </a:hlinkClick>
              </a:rPr>
              <a:t>ink to competition</a:t>
            </a:r>
            <a:endParaRPr sz="1400"/>
          </a:p>
        </p:txBody>
      </p:sp>
      <p:sp>
        <p:nvSpPr>
          <p:cNvPr id="146" name="Google Shape;146;p14"/>
          <p:cNvSpPr txBox="1"/>
          <p:nvPr>
            <p:ph idx="1" type="body"/>
          </p:nvPr>
        </p:nvSpPr>
        <p:spPr>
          <a:xfrm>
            <a:off x="5446750" y="4297400"/>
            <a:ext cx="3492600" cy="400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t>Our goal</a:t>
            </a:r>
            <a:r>
              <a:rPr lang="en" sz="1400"/>
              <a:t>: Build a good NN </a:t>
            </a:r>
            <a:r>
              <a:rPr lang="en" sz="1400"/>
              <a:t>classifier</a:t>
            </a:r>
            <a:endParaRPr sz="1400">
              <a:latin typeface="Roboto Mono Medium"/>
              <a:ea typeface="Roboto Mono Medium"/>
              <a:cs typeface="Roboto Mono Medium"/>
              <a:sym typeface="Roboto Mon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Available Features for Each Transaction</a:t>
            </a:r>
            <a:endParaRPr/>
          </a:p>
        </p:txBody>
      </p:sp>
      <p:graphicFrame>
        <p:nvGraphicFramePr>
          <p:cNvPr id="152" name="Google Shape;152;p15"/>
          <p:cNvGraphicFramePr/>
          <p:nvPr/>
        </p:nvGraphicFramePr>
        <p:xfrm>
          <a:off x="411975" y="1307838"/>
          <a:ext cx="3000000" cy="3000000"/>
        </p:xfrm>
        <a:graphic>
          <a:graphicData uri="http://schemas.openxmlformats.org/drawingml/2006/table">
            <a:tbl>
              <a:tblPr>
                <a:noFill/>
                <a:tableStyleId>{AA7B93C8-9046-4484-85FF-CE1165DF2D13}</a:tableStyleId>
              </a:tblPr>
              <a:tblGrid>
                <a:gridCol w="2379875"/>
                <a:gridCol w="2140950"/>
                <a:gridCol w="3799225"/>
              </a:tblGrid>
              <a:tr h="310775">
                <a:tc>
                  <a:txBody>
                    <a:bodyPr/>
                    <a:lstStyle/>
                    <a:p>
                      <a:pPr indent="0" lvl="0" marL="0" rtl="0" algn="l">
                        <a:lnSpc>
                          <a:spcPct val="115000"/>
                        </a:lnSpc>
                        <a:spcBef>
                          <a:spcPts val="0"/>
                        </a:spcBef>
                        <a:spcAft>
                          <a:spcPts val="1200"/>
                        </a:spcAft>
                        <a:buNone/>
                      </a:pPr>
                      <a:r>
                        <a:rPr b="1" lang="en">
                          <a:solidFill>
                            <a:schemeClr val="lt1"/>
                          </a:solidFill>
                          <a:latin typeface="Lato"/>
                          <a:ea typeface="Lato"/>
                          <a:cs typeface="Lato"/>
                          <a:sym typeface="Lato"/>
                        </a:rPr>
                        <a:t>Group of Features</a:t>
                      </a:r>
                      <a:endParaRPr/>
                    </a:p>
                  </a:txBody>
                  <a:tcPr marT="91425" marB="91425" marR="91425" marL="91425"/>
                </a:tc>
                <a:tc>
                  <a:txBody>
                    <a:bodyPr/>
                    <a:lstStyle/>
                    <a:p>
                      <a:pPr indent="0" lvl="0" marL="0" rtl="0" algn="l">
                        <a:lnSpc>
                          <a:spcPct val="115000"/>
                        </a:lnSpc>
                        <a:spcBef>
                          <a:spcPts val="0"/>
                        </a:spcBef>
                        <a:spcAft>
                          <a:spcPts val="1200"/>
                        </a:spcAft>
                        <a:buNone/>
                      </a:pPr>
                      <a:r>
                        <a:rPr b="1" lang="en">
                          <a:solidFill>
                            <a:schemeClr val="lt1"/>
                          </a:solidFill>
                          <a:latin typeface="Lato"/>
                          <a:ea typeface="Lato"/>
                          <a:cs typeface="Lato"/>
                          <a:sym typeface="Lato"/>
                        </a:rPr>
                        <a:t>Features</a:t>
                      </a:r>
                      <a:endParaRPr/>
                    </a:p>
                  </a:txBody>
                  <a:tcPr marT="91425" marB="91425" marR="91425" marL="91425"/>
                </a:tc>
                <a:tc>
                  <a:txBody>
                    <a:bodyPr/>
                    <a:lstStyle/>
                    <a:p>
                      <a:pPr indent="0" lvl="0" marL="0" rtl="0" algn="l">
                        <a:lnSpc>
                          <a:spcPct val="115000"/>
                        </a:lnSpc>
                        <a:spcBef>
                          <a:spcPts val="0"/>
                        </a:spcBef>
                        <a:spcAft>
                          <a:spcPts val="1200"/>
                        </a:spcAft>
                        <a:buNone/>
                      </a:pPr>
                      <a:r>
                        <a:rPr b="1" lang="en">
                          <a:solidFill>
                            <a:schemeClr val="lt1"/>
                          </a:solidFill>
                          <a:latin typeface="Lato"/>
                          <a:ea typeface="Lato"/>
                          <a:cs typeface="Lato"/>
                          <a:sym typeface="Lato"/>
                        </a:rPr>
                        <a:t>Example</a:t>
                      </a:r>
                      <a:endParaRPr/>
                    </a:p>
                  </a:txBody>
                  <a:tcPr marT="91425" marB="91425" marR="91425" marL="91425"/>
                </a:tc>
              </a:tr>
              <a:tr h="909125">
                <a:tc>
                  <a:txBody>
                    <a:bodyPr/>
                    <a:lstStyle/>
                    <a:p>
                      <a:pPr indent="0" lvl="0" marL="0" rtl="0" algn="l">
                        <a:lnSpc>
                          <a:spcPct val="115000"/>
                        </a:lnSpc>
                        <a:spcBef>
                          <a:spcPts val="0"/>
                        </a:spcBef>
                        <a:spcAft>
                          <a:spcPts val="1200"/>
                        </a:spcAft>
                        <a:buNone/>
                      </a:pPr>
                      <a:r>
                        <a:rPr b="1" lang="en">
                          <a:solidFill>
                            <a:schemeClr val="lt1"/>
                          </a:solidFill>
                          <a:latin typeface="Lato"/>
                          <a:ea typeface="Lato"/>
                          <a:cs typeface="Lato"/>
                          <a:sym typeface="Lato"/>
                        </a:rPr>
                        <a:t>Basic Transaction Details</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Timestamp, amount, payment card, email domains, addr1 &amp;2</a:t>
                      </a: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Lato"/>
                          <a:ea typeface="Lato"/>
                          <a:cs typeface="Lato"/>
                          <a:sym typeface="Lato"/>
                        </a:rPr>
                        <a:t>Card level details (visa, MC)</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Product CD (actual product/service)</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Txn amount, date, etc</a:t>
                      </a:r>
                      <a:endParaRPr>
                        <a:solidFill>
                          <a:schemeClr val="lt1"/>
                        </a:solidFill>
                        <a:latin typeface="Lato"/>
                        <a:ea typeface="Lato"/>
                        <a:cs typeface="Lato"/>
                        <a:sym typeface="Lato"/>
                      </a:endParaRPr>
                    </a:p>
                  </a:txBody>
                  <a:tcPr marT="91425" marB="91425" marR="91425" marL="91425"/>
                </a:tc>
              </a:tr>
              <a:tr h="606325">
                <a:tc>
                  <a:txBody>
                    <a:bodyPr/>
                    <a:lstStyle/>
                    <a:p>
                      <a:pPr indent="0" lvl="0" marL="0" rtl="0" algn="l">
                        <a:lnSpc>
                          <a:spcPct val="115000"/>
                        </a:lnSpc>
                        <a:spcBef>
                          <a:spcPts val="0"/>
                        </a:spcBef>
                        <a:spcAft>
                          <a:spcPts val="1200"/>
                        </a:spcAft>
                        <a:buNone/>
                      </a:pPr>
                      <a:r>
                        <a:rPr b="1" lang="en">
                          <a:solidFill>
                            <a:schemeClr val="lt1"/>
                          </a:solidFill>
                          <a:latin typeface="Lato"/>
                          <a:ea typeface="Lato"/>
                          <a:cs typeface="Lato"/>
                          <a:sym typeface="Lato"/>
                        </a:rPr>
                        <a:t>Card-Level Counts</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C1-C14</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number of addresses are associated with the payment card</a:t>
                      </a:r>
                      <a:endParaRPr/>
                    </a:p>
                  </a:txBody>
                  <a:tcPr marT="91425" marB="91425" marR="91425" marL="91425"/>
                </a:tc>
              </a:tr>
              <a:tr h="606325">
                <a:tc>
                  <a:txBody>
                    <a:bodyPr/>
                    <a:lstStyle/>
                    <a:p>
                      <a:pPr indent="0" lvl="0" marL="0" rtl="0" algn="l">
                        <a:lnSpc>
                          <a:spcPct val="115000"/>
                        </a:lnSpc>
                        <a:spcBef>
                          <a:spcPts val="0"/>
                        </a:spcBef>
                        <a:spcAft>
                          <a:spcPts val="1200"/>
                        </a:spcAft>
                        <a:buNone/>
                      </a:pPr>
                      <a:r>
                        <a:rPr b="1" lang="en">
                          <a:solidFill>
                            <a:schemeClr val="lt1"/>
                          </a:solidFill>
                          <a:latin typeface="Lato"/>
                          <a:ea typeface="Lato"/>
                          <a:cs typeface="Lato"/>
                          <a:sym typeface="Lato"/>
                        </a:rPr>
                        <a:t>Card-Level Time Between (Unspecified) Events</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D1-D15</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days between prior transactions</a:t>
                      </a:r>
                      <a:endParaRPr/>
                    </a:p>
                  </a:txBody>
                  <a:tcPr marT="91425" marB="91425" marR="91425" marL="91425"/>
                </a:tc>
              </a:tr>
              <a:tr h="381475">
                <a:tc>
                  <a:txBody>
                    <a:bodyPr/>
                    <a:lstStyle/>
                    <a:p>
                      <a:pPr indent="0" lvl="0" marL="0" rtl="0" algn="l">
                        <a:lnSpc>
                          <a:spcPct val="115000"/>
                        </a:lnSpc>
                        <a:spcBef>
                          <a:spcPts val="0"/>
                        </a:spcBef>
                        <a:spcAft>
                          <a:spcPts val="1200"/>
                        </a:spcAft>
                        <a:buNone/>
                      </a:pPr>
                      <a:r>
                        <a:rPr b="1" lang="en">
                          <a:solidFill>
                            <a:schemeClr val="lt1"/>
                          </a:solidFill>
                          <a:latin typeface="Lato"/>
                          <a:ea typeface="Lato"/>
                          <a:cs typeface="Lato"/>
                          <a:sym typeface="Lato"/>
                        </a:rPr>
                        <a:t>Card-Level Matches</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M1-M9</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match, such as names on card and address, etc.</a:t>
                      </a:r>
                      <a:endParaRPr/>
                    </a:p>
                  </a:txBody>
                  <a:tcPr marT="91425" marB="91425" marR="91425" marL="91425"/>
                </a:tc>
              </a:tr>
              <a:tr h="641475">
                <a:tc>
                  <a:txBody>
                    <a:bodyPr/>
                    <a:lstStyle/>
                    <a:p>
                      <a:pPr indent="0" lvl="0" marL="0" rtl="0" algn="l">
                        <a:lnSpc>
                          <a:spcPct val="115000"/>
                        </a:lnSpc>
                        <a:spcBef>
                          <a:spcPts val="0"/>
                        </a:spcBef>
                        <a:spcAft>
                          <a:spcPts val="1200"/>
                        </a:spcAft>
                        <a:buNone/>
                      </a:pPr>
                      <a:r>
                        <a:rPr b="1" lang="en">
                          <a:solidFill>
                            <a:schemeClr val="lt1"/>
                          </a:solidFill>
                          <a:latin typeface="Lato"/>
                          <a:ea typeface="Lato"/>
                          <a:cs typeface="Lato"/>
                          <a:sym typeface="Lato"/>
                        </a:rPr>
                        <a:t>Various Vesta-Enriched Features</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V1-V339</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Vesta engineered rich features, including ranking, counting, and other entity relations.</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Dealing </a:t>
            </a:r>
            <a:r>
              <a:rPr lang="en"/>
              <a:t>with</a:t>
            </a:r>
            <a:r>
              <a:rPr lang="en"/>
              <a:t> </a:t>
            </a:r>
            <a:r>
              <a:rPr lang="en"/>
              <a:t>Imbalanced Data</a:t>
            </a:r>
            <a:endParaRPr/>
          </a:p>
        </p:txBody>
      </p:sp>
      <p:sp>
        <p:nvSpPr>
          <p:cNvPr id="158" name="Google Shape;158;p16"/>
          <p:cNvSpPr txBox="1"/>
          <p:nvPr>
            <p:ph idx="1" type="body"/>
          </p:nvPr>
        </p:nvSpPr>
        <p:spPr>
          <a:xfrm>
            <a:off x="392300" y="1567550"/>
            <a:ext cx="47448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Fraud detection training dataset is highly </a:t>
            </a:r>
            <a:r>
              <a:rPr lang="en" sz="1400"/>
              <a:t>imbalanced</a:t>
            </a:r>
            <a:r>
              <a:rPr lang="en" sz="1400"/>
              <a:t>.</a:t>
            </a:r>
            <a:endParaRPr sz="1400"/>
          </a:p>
          <a:p>
            <a:pPr indent="-317500" lvl="0" marL="457200" rtl="0" algn="l">
              <a:spcBef>
                <a:spcPts val="0"/>
              </a:spcBef>
              <a:spcAft>
                <a:spcPts val="0"/>
              </a:spcAft>
              <a:buSzPts val="1400"/>
              <a:buChar char="●"/>
            </a:pPr>
            <a:r>
              <a:rPr lang="en" sz="1400"/>
              <a:t>The training dataset consisted of 96.5% non-fraud transactions and 3.5% fraudulent transactions</a:t>
            </a:r>
            <a:endParaRPr sz="1400"/>
          </a:p>
          <a:p>
            <a:pPr indent="-317500" lvl="0" marL="457200" rtl="0" algn="l">
              <a:spcBef>
                <a:spcPts val="0"/>
              </a:spcBef>
              <a:spcAft>
                <a:spcPts val="0"/>
              </a:spcAft>
              <a:buSzPts val="1400"/>
              <a:buChar char="●"/>
            </a:pPr>
            <a:r>
              <a:rPr lang="en" sz="1400"/>
              <a:t>A simple-majority baseline would yield a 96.5% </a:t>
            </a:r>
            <a:r>
              <a:rPr lang="en" sz="1400"/>
              <a:t>accurate</a:t>
            </a:r>
            <a:r>
              <a:rPr lang="en" sz="1400"/>
              <a:t> model, but would not be too good at identifying fraud.</a:t>
            </a:r>
            <a:endParaRPr sz="1400"/>
          </a:p>
          <a:p>
            <a:pPr indent="-317500" lvl="0" marL="457200" rtl="0" algn="l">
              <a:spcBef>
                <a:spcPts val="0"/>
              </a:spcBef>
              <a:spcAft>
                <a:spcPts val="0"/>
              </a:spcAft>
              <a:buSzPts val="1400"/>
              <a:buChar char="●"/>
            </a:pPr>
            <a:r>
              <a:rPr lang="en" sz="1400"/>
              <a:t>Downsampling: Kept all frauds, and then down sampled to get the same number of random, non-fraud transactions</a:t>
            </a:r>
            <a:endParaRPr sz="1400"/>
          </a:p>
        </p:txBody>
      </p:sp>
      <p:pic>
        <p:nvPicPr>
          <p:cNvPr id="159" name="Google Shape;159;p16"/>
          <p:cNvPicPr preferRelativeResize="0"/>
          <p:nvPr/>
        </p:nvPicPr>
        <p:blipFill>
          <a:blip r:embed="rId3">
            <a:alphaModFix/>
          </a:blip>
          <a:stretch>
            <a:fillRect/>
          </a:stretch>
        </p:blipFill>
        <p:spPr>
          <a:xfrm>
            <a:off x="5213350" y="1566100"/>
            <a:ext cx="3123049" cy="2011299"/>
          </a:xfrm>
          <a:prstGeom prst="rect">
            <a:avLst/>
          </a:prstGeom>
          <a:noFill/>
          <a:ln>
            <a:noFill/>
          </a:ln>
        </p:spPr>
      </p:pic>
      <p:sp>
        <p:nvSpPr>
          <p:cNvPr id="160" name="Google Shape;160;p16"/>
          <p:cNvSpPr txBox="1"/>
          <p:nvPr/>
        </p:nvSpPr>
        <p:spPr>
          <a:xfrm>
            <a:off x="5137100" y="3577400"/>
            <a:ext cx="385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Lato Light"/>
                <a:ea typeface="Lato Light"/>
                <a:cs typeface="Lato Light"/>
                <a:sym typeface="Lato Light"/>
              </a:rPr>
              <a:t>https://datascience.aero/predicting-improbable-part-1-imbalanced-data-problem/</a:t>
            </a:r>
            <a:endParaRPr sz="700">
              <a:solidFill>
                <a:srgbClr val="FFFFFF"/>
              </a:solidFill>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 Model Design Process Overview</a:t>
            </a:r>
            <a:endParaRPr/>
          </a:p>
        </p:txBody>
      </p:sp>
      <p:sp>
        <p:nvSpPr>
          <p:cNvPr id="166" name="Google Shape;166;p17"/>
          <p:cNvSpPr txBox="1"/>
          <p:nvPr>
            <p:ph idx="1" type="body"/>
          </p:nvPr>
        </p:nvSpPr>
        <p:spPr>
          <a:xfrm>
            <a:off x="682875" y="1567550"/>
            <a:ext cx="54012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The problem: to predicting  whether a given transaction is </a:t>
            </a:r>
            <a:r>
              <a:rPr lang="en" sz="1400"/>
              <a:t>fraudulent</a:t>
            </a:r>
            <a:r>
              <a:rPr lang="en" sz="1400"/>
              <a:t>.</a:t>
            </a:r>
            <a:endParaRPr sz="1400"/>
          </a:p>
          <a:p>
            <a:pPr indent="-317500" lvl="0" marL="457200" rtl="0" algn="l">
              <a:spcBef>
                <a:spcPts val="0"/>
              </a:spcBef>
              <a:spcAft>
                <a:spcPts val="0"/>
              </a:spcAft>
              <a:buSzPts val="1400"/>
              <a:buChar char="●"/>
            </a:pPr>
            <a:r>
              <a:rPr lang="en" sz="1400"/>
              <a:t>EDA: Look at the feature space of more than 390 columns</a:t>
            </a:r>
            <a:endParaRPr sz="1400"/>
          </a:p>
          <a:p>
            <a:pPr indent="-317500" lvl="0" marL="457200" rtl="0" algn="l">
              <a:spcBef>
                <a:spcPts val="0"/>
              </a:spcBef>
              <a:spcAft>
                <a:spcPts val="0"/>
              </a:spcAft>
              <a:buSzPts val="1400"/>
              <a:buChar char="●"/>
            </a:pPr>
            <a:r>
              <a:rPr lang="en" sz="1400"/>
              <a:t>Baseline Model: KNN (5)</a:t>
            </a:r>
            <a:endParaRPr sz="1400"/>
          </a:p>
          <a:p>
            <a:pPr indent="-317500" lvl="0" marL="457200" rtl="0" algn="l">
              <a:spcBef>
                <a:spcPts val="0"/>
              </a:spcBef>
              <a:spcAft>
                <a:spcPts val="0"/>
              </a:spcAft>
              <a:buSzPts val="1400"/>
              <a:buChar char="●"/>
            </a:pPr>
            <a:r>
              <a:rPr lang="en" sz="1400"/>
              <a:t>Neural Network model:</a:t>
            </a:r>
            <a:endParaRPr sz="1400"/>
          </a:p>
          <a:p>
            <a:pPr indent="-317500" lvl="1" marL="914400" rtl="0" algn="l">
              <a:spcBef>
                <a:spcPts val="0"/>
              </a:spcBef>
              <a:spcAft>
                <a:spcPts val="0"/>
              </a:spcAft>
              <a:buSzPts val="1400"/>
              <a:buChar char="○"/>
            </a:pPr>
            <a:r>
              <a:rPr lang="en" sz="1400"/>
              <a:t>Deeper EDA</a:t>
            </a:r>
            <a:endParaRPr sz="1400"/>
          </a:p>
          <a:p>
            <a:pPr indent="-317500" lvl="1" marL="914400" rtl="0" algn="l">
              <a:spcBef>
                <a:spcPts val="0"/>
              </a:spcBef>
              <a:spcAft>
                <a:spcPts val="0"/>
              </a:spcAft>
              <a:buSzPts val="1400"/>
              <a:buChar char="○"/>
            </a:pPr>
            <a:r>
              <a:rPr lang="en" sz="1400"/>
              <a:t>Data processing, cleanup</a:t>
            </a:r>
            <a:endParaRPr sz="1400"/>
          </a:p>
          <a:p>
            <a:pPr indent="-317500" lvl="1" marL="914400" rtl="0" algn="l">
              <a:spcBef>
                <a:spcPts val="0"/>
              </a:spcBef>
              <a:spcAft>
                <a:spcPts val="0"/>
              </a:spcAft>
              <a:buSzPts val="1400"/>
              <a:buChar char="○"/>
            </a:pPr>
            <a:r>
              <a:rPr lang="en" sz="1400"/>
              <a:t>Feature engineering (iterative)</a:t>
            </a:r>
            <a:endParaRPr sz="1400"/>
          </a:p>
          <a:p>
            <a:pPr indent="-317500" lvl="1" marL="914400" rtl="0" algn="l">
              <a:spcBef>
                <a:spcPts val="0"/>
              </a:spcBef>
              <a:spcAft>
                <a:spcPts val="0"/>
              </a:spcAft>
              <a:buSzPts val="1400"/>
              <a:buChar char="○"/>
            </a:pPr>
            <a:r>
              <a:rPr lang="en" sz="1400"/>
              <a:t>Build &amp; fit model</a:t>
            </a:r>
            <a:endParaRPr sz="1400"/>
          </a:p>
        </p:txBody>
      </p:sp>
      <p:pic>
        <p:nvPicPr>
          <p:cNvPr id="167" name="Google Shape;167;p17"/>
          <p:cNvPicPr preferRelativeResize="0"/>
          <p:nvPr/>
        </p:nvPicPr>
        <p:blipFill>
          <a:blip r:embed="rId3">
            <a:alphaModFix/>
          </a:blip>
          <a:stretch>
            <a:fillRect/>
          </a:stretch>
        </p:blipFill>
        <p:spPr>
          <a:xfrm>
            <a:off x="6083975" y="1285875"/>
            <a:ext cx="2704975" cy="3499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Baseline Model</a:t>
            </a:r>
            <a:endParaRPr/>
          </a:p>
        </p:txBody>
      </p:sp>
      <p:sp>
        <p:nvSpPr>
          <p:cNvPr id="173" name="Google Shape;173;p18"/>
          <p:cNvSpPr txBox="1"/>
          <p:nvPr>
            <p:ph idx="1" type="body"/>
          </p:nvPr>
        </p:nvSpPr>
        <p:spPr>
          <a:xfrm>
            <a:off x="1297500" y="1307850"/>
            <a:ext cx="4407600" cy="3171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Simple</a:t>
            </a:r>
            <a:r>
              <a:rPr lang="en" sz="1400"/>
              <a:t> majority baseline model would not work due to heavy data imbalance.</a:t>
            </a:r>
            <a:endParaRPr sz="1400"/>
          </a:p>
          <a:p>
            <a:pPr indent="-317500" lvl="0" marL="457200" rtl="0" algn="l">
              <a:spcBef>
                <a:spcPts val="0"/>
              </a:spcBef>
              <a:spcAft>
                <a:spcPts val="0"/>
              </a:spcAft>
              <a:buSzPts val="1400"/>
              <a:buChar char="●"/>
            </a:pPr>
            <a:r>
              <a:rPr lang="en" sz="1400"/>
              <a:t>We decided on using KNN model, since we theorized that fraudulent transactions could have patterns and clustering in certain features. </a:t>
            </a:r>
            <a:endParaRPr sz="1400"/>
          </a:p>
          <a:p>
            <a:pPr indent="-317500" lvl="0" marL="457200" rtl="0" algn="l">
              <a:spcBef>
                <a:spcPts val="0"/>
              </a:spcBef>
              <a:spcAft>
                <a:spcPts val="0"/>
              </a:spcAft>
              <a:buSzPts val="1400"/>
              <a:buChar char="●"/>
            </a:pPr>
            <a:r>
              <a:rPr lang="en" sz="1400"/>
              <a:t>18 features to develop KNN model: TransactionDT, TransactionAmt, ProductCD, card1, and C1-C14</a:t>
            </a:r>
            <a:endParaRPr sz="1400"/>
          </a:p>
          <a:p>
            <a:pPr indent="-317500" lvl="0" marL="457200" rtl="0" algn="l">
              <a:spcBef>
                <a:spcPts val="0"/>
              </a:spcBef>
              <a:spcAft>
                <a:spcPts val="0"/>
              </a:spcAft>
              <a:buSzPts val="1400"/>
              <a:buChar char="●"/>
            </a:pPr>
            <a:r>
              <a:rPr lang="en" sz="1400"/>
              <a:t>Baseline model has validation AUC of 86.9% and a Kaggle score of 82.5%</a:t>
            </a:r>
            <a:endParaRPr sz="1400"/>
          </a:p>
        </p:txBody>
      </p:sp>
      <p:pic>
        <p:nvPicPr>
          <p:cNvPr id="174" name="Google Shape;174;p18"/>
          <p:cNvPicPr preferRelativeResize="0"/>
          <p:nvPr/>
        </p:nvPicPr>
        <p:blipFill>
          <a:blip r:embed="rId3">
            <a:alphaModFix/>
          </a:blip>
          <a:stretch>
            <a:fillRect/>
          </a:stretch>
        </p:blipFill>
        <p:spPr>
          <a:xfrm>
            <a:off x="5824475" y="1684388"/>
            <a:ext cx="3134100" cy="2677527"/>
          </a:xfrm>
          <a:prstGeom prst="rect">
            <a:avLst/>
          </a:prstGeom>
          <a:noFill/>
          <a:ln>
            <a:noFill/>
          </a:ln>
        </p:spPr>
      </p:pic>
      <p:sp>
        <p:nvSpPr>
          <p:cNvPr id="175" name="Google Shape;175;p18"/>
          <p:cNvSpPr txBox="1"/>
          <p:nvPr/>
        </p:nvSpPr>
        <p:spPr>
          <a:xfrm>
            <a:off x="5698775" y="4361925"/>
            <a:ext cx="3385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Lato"/>
                <a:ea typeface="Lato"/>
                <a:cs typeface="Lato"/>
                <a:sym typeface="Lato"/>
              </a:rPr>
              <a:t>https://www.datacamp.com/tutorial/k-nearest-neighbor-classification-scikit-learn</a:t>
            </a:r>
            <a:endParaRPr sz="700">
              <a:solidFill>
                <a:schemeClr val="lt1"/>
              </a:solidFill>
              <a:latin typeface="Lato"/>
              <a:ea typeface="Lato"/>
              <a:cs typeface="Lato"/>
              <a:sym typeface="Lato"/>
            </a:endParaRPr>
          </a:p>
        </p:txBody>
      </p:sp>
      <p:sp>
        <p:nvSpPr>
          <p:cNvPr id="176" name="Google Shape;176;p18"/>
          <p:cNvSpPr txBox="1"/>
          <p:nvPr/>
        </p:nvSpPr>
        <p:spPr>
          <a:xfrm>
            <a:off x="2817925" y="4069575"/>
            <a:ext cx="2411400" cy="877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chemeClr val="lt1"/>
                </a:solidFill>
                <a:latin typeface="Lato"/>
                <a:ea typeface="Lato"/>
                <a:cs typeface="Lato"/>
                <a:sym typeface="Lato"/>
              </a:rPr>
              <a:t>KNN Baseline Score</a:t>
            </a:r>
            <a:endParaRPr sz="1500" u="sng">
              <a:solidFill>
                <a:schemeClr val="lt1"/>
              </a:solidFill>
              <a:latin typeface="Lato"/>
              <a:ea typeface="Lato"/>
              <a:cs typeface="Lato"/>
              <a:sym typeface="Lato"/>
            </a:endParaRPr>
          </a:p>
          <a:p>
            <a:pPr indent="0" lvl="0" marL="0" rtl="0" algn="ctr">
              <a:spcBef>
                <a:spcPts val="0"/>
              </a:spcBef>
              <a:spcAft>
                <a:spcPts val="0"/>
              </a:spcAft>
              <a:buNone/>
            </a:pPr>
            <a:r>
              <a:rPr lang="en" sz="1500">
                <a:solidFill>
                  <a:schemeClr val="lt1"/>
                </a:solidFill>
                <a:latin typeface="Lato"/>
                <a:ea typeface="Lato"/>
                <a:cs typeface="Lato"/>
                <a:sym typeface="Lato"/>
              </a:rPr>
              <a:t>Public: 86.9%</a:t>
            </a:r>
            <a:endParaRPr sz="1500">
              <a:solidFill>
                <a:schemeClr val="lt1"/>
              </a:solidFill>
              <a:latin typeface="Lato"/>
              <a:ea typeface="Lato"/>
              <a:cs typeface="Lato"/>
              <a:sym typeface="Lato"/>
            </a:endParaRPr>
          </a:p>
          <a:p>
            <a:pPr indent="0" lvl="0" marL="0" rtl="0" algn="ctr">
              <a:spcBef>
                <a:spcPts val="0"/>
              </a:spcBef>
              <a:spcAft>
                <a:spcPts val="0"/>
              </a:spcAft>
              <a:buNone/>
            </a:pPr>
            <a:r>
              <a:rPr lang="en" sz="1500">
                <a:solidFill>
                  <a:schemeClr val="lt1"/>
                </a:solidFill>
                <a:latin typeface="Lato"/>
                <a:ea typeface="Lato"/>
                <a:cs typeface="Lato"/>
                <a:sym typeface="Lato"/>
              </a:rPr>
              <a:t>Private: 82.5%</a:t>
            </a:r>
            <a:endParaRPr sz="15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Pre-Processing &amp; </a:t>
            </a:r>
            <a:r>
              <a:rPr lang="en"/>
              <a:t>Feature Selection</a:t>
            </a:r>
            <a:endParaRPr/>
          </a:p>
        </p:txBody>
      </p:sp>
      <p:sp>
        <p:nvSpPr>
          <p:cNvPr id="182" name="Google Shape;182;p19"/>
          <p:cNvSpPr txBox="1"/>
          <p:nvPr>
            <p:ph idx="1" type="body"/>
          </p:nvPr>
        </p:nvSpPr>
        <p:spPr>
          <a:xfrm>
            <a:off x="1297500" y="1491350"/>
            <a:ext cx="7038900" cy="2911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1400"/>
              <a:t>De-anonymization</a:t>
            </a:r>
            <a:endParaRPr sz="1400"/>
          </a:p>
          <a:p>
            <a:pPr indent="0" lvl="0" marL="0" rtl="0" algn="l">
              <a:spcBef>
                <a:spcPts val="1200"/>
              </a:spcBef>
              <a:spcAft>
                <a:spcPts val="0"/>
              </a:spcAft>
              <a:buNone/>
            </a:pPr>
            <a:r>
              <a:rPr lang="en" sz="1400"/>
              <a:t>Dimensionality reduction</a:t>
            </a:r>
            <a:endParaRPr sz="1400"/>
          </a:p>
          <a:p>
            <a:pPr indent="0" lvl="0" marL="0" rtl="0" algn="l">
              <a:spcBef>
                <a:spcPts val="1200"/>
              </a:spcBef>
              <a:spcAft>
                <a:spcPts val="0"/>
              </a:spcAft>
              <a:buNone/>
            </a:pPr>
            <a:r>
              <a:rPr lang="en" sz="1400"/>
              <a:t>	Limited PCA given time available and number of anonymized features</a:t>
            </a:r>
            <a:endParaRPr sz="1400"/>
          </a:p>
          <a:p>
            <a:pPr indent="0" lvl="0" marL="0" rtl="0" algn="l">
              <a:spcBef>
                <a:spcPts val="1200"/>
              </a:spcBef>
              <a:spcAft>
                <a:spcPts val="0"/>
              </a:spcAft>
              <a:buNone/>
            </a:pPr>
            <a:r>
              <a:rPr lang="en" sz="1400"/>
              <a:t>	Dropped </a:t>
            </a:r>
            <a:r>
              <a:rPr lang="en" sz="1400"/>
              <a:t>identity</a:t>
            </a:r>
            <a:r>
              <a:rPr lang="en" sz="1400"/>
              <a:t> columns in the transaction table that weren’t providing much information</a:t>
            </a:r>
            <a:endParaRPr sz="1400"/>
          </a:p>
          <a:p>
            <a:pPr indent="0" lvl="0" marL="0" rtl="0" algn="l">
              <a:spcBef>
                <a:spcPts val="1200"/>
              </a:spcBef>
              <a:spcAft>
                <a:spcPts val="0"/>
              </a:spcAft>
              <a:buNone/>
            </a:pPr>
            <a:r>
              <a:rPr lang="en" sz="1400"/>
              <a:t>	Identity table fields such as ‘browser’ and ‘OS’ mapped down to family groups</a:t>
            </a:r>
            <a:endParaRPr sz="1400"/>
          </a:p>
          <a:p>
            <a:pPr indent="0" lvl="0" marL="0" rtl="0" algn="l">
              <a:spcBef>
                <a:spcPts val="1200"/>
              </a:spcBef>
              <a:spcAft>
                <a:spcPts val="0"/>
              </a:spcAft>
              <a:buNone/>
            </a:pPr>
            <a:r>
              <a:rPr lang="en" sz="1400"/>
              <a:t>Min-max normalization </a:t>
            </a:r>
            <a:endParaRPr sz="1400"/>
          </a:p>
          <a:p>
            <a:pPr indent="0" lvl="0" marL="0" rtl="0" algn="l">
              <a:spcBef>
                <a:spcPts val="1200"/>
              </a:spcBef>
              <a:spcAft>
                <a:spcPts val="0"/>
              </a:spcAft>
              <a:buNone/>
            </a:pPr>
            <a:r>
              <a:rPr lang="en" sz="1400"/>
              <a:t>Missing values replaced for numeric values</a:t>
            </a:r>
            <a:endParaRPr sz="1400"/>
          </a:p>
          <a:p>
            <a:pPr indent="0" lvl="0" marL="0" rtl="0" algn="l">
              <a:spcBef>
                <a:spcPts val="1200"/>
              </a:spcBef>
              <a:spcAft>
                <a:spcPts val="1200"/>
              </a:spcAft>
              <a:buNone/>
            </a:pPr>
            <a:r>
              <a:rPr lang="en" sz="1400"/>
              <a:t>Categorical features one-hot encoded</a:t>
            </a:r>
            <a:endParaRPr sz="1400"/>
          </a:p>
        </p:txBody>
      </p:sp>
      <p:pic>
        <p:nvPicPr>
          <p:cNvPr id="183" name="Google Shape;183;p19"/>
          <p:cNvPicPr preferRelativeResize="0"/>
          <p:nvPr/>
        </p:nvPicPr>
        <p:blipFill>
          <a:blip r:embed="rId3">
            <a:alphaModFix/>
          </a:blip>
          <a:stretch>
            <a:fillRect/>
          </a:stretch>
        </p:blipFill>
        <p:spPr>
          <a:xfrm>
            <a:off x="5867350" y="3394725"/>
            <a:ext cx="2196326" cy="1464926"/>
          </a:xfrm>
          <a:prstGeom prst="rect">
            <a:avLst/>
          </a:prstGeom>
          <a:noFill/>
          <a:ln>
            <a:noFill/>
          </a:ln>
        </p:spPr>
      </p:pic>
      <p:sp>
        <p:nvSpPr>
          <p:cNvPr id="184" name="Google Shape;184;p19"/>
          <p:cNvSpPr txBox="1"/>
          <p:nvPr/>
        </p:nvSpPr>
        <p:spPr>
          <a:xfrm>
            <a:off x="5752938" y="481465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Lato"/>
                <a:ea typeface="Lato"/>
                <a:cs typeface="Lato"/>
                <a:sym typeface="Lato"/>
              </a:rPr>
              <a:t>https://www.goodwin.edu/enews/investigator-vs-detective/</a:t>
            </a:r>
            <a:endParaRPr sz="7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Engineering</a:t>
            </a:r>
            <a:endParaRPr/>
          </a:p>
        </p:txBody>
      </p:sp>
      <p:sp>
        <p:nvSpPr>
          <p:cNvPr id="190" name="Google Shape;190;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Time &amp; location features - training data range</a:t>
            </a:r>
            <a:endParaRPr sz="1400"/>
          </a:p>
          <a:p>
            <a:pPr indent="-317500" lvl="0" marL="457200" rtl="0" algn="l">
              <a:spcBef>
                <a:spcPts val="0"/>
              </a:spcBef>
              <a:spcAft>
                <a:spcPts val="0"/>
              </a:spcAft>
              <a:buSzPts val="1400"/>
              <a:buChar char="●"/>
            </a:pPr>
            <a:r>
              <a:rPr lang="en" sz="1400"/>
              <a:t>Top level domains for </a:t>
            </a:r>
            <a:r>
              <a:rPr lang="en" sz="1400"/>
              <a:t>recipient and purchaser emails</a:t>
            </a:r>
            <a:endParaRPr sz="1400"/>
          </a:p>
          <a:p>
            <a:pPr indent="-317500" lvl="0" marL="457200" rtl="0" algn="l">
              <a:spcBef>
                <a:spcPts val="0"/>
              </a:spcBef>
              <a:spcAft>
                <a:spcPts val="0"/>
              </a:spcAft>
              <a:buSzPts val="1400"/>
              <a:buChar char="●"/>
            </a:pPr>
            <a:r>
              <a:rPr lang="en" sz="1400"/>
              <a:t>Transaction in foreign currency - 3rd decimal place</a:t>
            </a:r>
            <a:endParaRPr sz="1400"/>
          </a:p>
          <a:p>
            <a:pPr indent="-317500" lvl="0" marL="457200" rtl="0" algn="l">
              <a:spcBef>
                <a:spcPts val="0"/>
              </a:spcBef>
              <a:spcAft>
                <a:spcPts val="0"/>
              </a:spcAft>
              <a:buSzPts val="1400"/>
              <a:buChar char="●"/>
            </a:pPr>
            <a:r>
              <a:rPr lang="en" sz="1400"/>
              <a:t>Create heuristic for User ID</a:t>
            </a:r>
            <a:endParaRPr sz="1400"/>
          </a:p>
          <a:p>
            <a:pPr indent="-317500" lvl="0" marL="457200" rtl="0" algn="l">
              <a:spcBef>
                <a:spcPts val="0"/>
              </a:spcBef>
              <a:spcAft>
                <a:spcPts val="0"/>
              </a:spcAft>
              <a:buSzPts val="1400"/>
              <a:buChar char="●"/>
            </a:pPr>
            <a:r>
              <a:rPr lang="en" sz="1400"/>
              <a:t>Filled identity table &amp; De-anonymized features </a:t>
            </a:r>
            <a:endParaRPr sz="1400"/>
          </a:p>
          <a:p>
            <a:pPr indent="-317500" lvl="1" marL="914400" rtl="0" algn="l">
              <a:spcBef>
                <a:spcPts val="0"/>
              </a:spcBef>
              <a:spcAft>
                <a:spcPts val="0"/>
              </a:spcAft>
              <a:buSzPts val="1400"/>
              <a:buChar char="○"/>
            </a:pPr>
            <a:r>
              <a:rPr lang="en" sz="1400"/>
              <a:t>Country - Most fraud originating from Russia and China</a:t>
            </a:r>
            <a:endParaRPr sz="1400"/>
          </a:p>
          <a:p>
            <a:pPr indent="-317500" lvl="1" marL="914400" rtl="0" algn="l">
              <a:spcBef>
                <a:spcPts val="0"/>
              </a:spcBef>
              <a:spcAft>
                <a:spcPts val="0"/>
              </a:spcAft>
              <a:buSzPts val="1400"/>
              <a:buChar char="○"/>
            </a:pPr>
            <a:r>
              <a:rPr lang="en" sz="1400"/>
              <a:t>Timezone</a:t>
            </a:r>
            <a:endParaRPr sz="1400"/>
          </a:p>
          <a:p>
            <a:pPr indent="-317500" lvl="0" marL="457200" rtl="0" algn="l">
              <a:spcBef>
                <a:spcPts val="0"/>
              </a:spcBef>
              <a:spcAft>
                <a:spcPts val="0"/>
              </a:spcAft>
              <a:buSzPts val="1400"/>
              <a:buChar char="●"/>
            </a:pPr>
            <a:r>
              <a:rPr lang="en" sz="1400"/>
              <a:t>Foreign currency conversion</a:t>
            </a:r>
            <a:endParaRPr sz="1400"/>
          </a:p>
          <a:p>
            <a:pPr indent="0" lvl="0" marL="0" rtl="0" algn="l">
              <a:spcBef>
                <a:spcPts val="1200"/>
              </a:spcBef>
              <a:spcAft>
                <a:spcPts val="1200"/>
              </a:spcAft>
              <a:buNone/>
            </a:pPr>
            <a:r>
              <a:t/>
            </a:r>
            <a:endParaRPr sz="1400"/>
          </a:p>
        </p:txBody>
      </p:sp>
      <p:pic>
        <p:nvPicPr>
          <p:cNvPr id="191" name="Google Shape;191;p20"/>
          <p:cNvPicPr preferRelativeResize="0"/>
          <p:nvPr/>
        </p:nvPicPr>
        <p:blipFill>
          <a:blip r:embed="rId3">
            <a:alphaModFix/>
          </a:blip>
          <a:stretch>
            <a:fillRect/>
          </a:stretch>
        </p:blipFill>
        <p:spPr>
          <a:xfrm>
            <a:off x="1138450" y="3718025"/>
            <a:ext cx="3213302" cy="1281875"/>
          </a:xfrm>
          <a:prstGeom prst="rect">
            <a:avLst/>
          </a:prstGeom>
          <a:noFill/>
          <a:ln>
            <a:noFill/>
          </a:ln>
        </p:spPr>
      </p:pic>
      <p:pic>
        <p:nvPicPr>
          <p:cNvPr id="192" name="Google Shape;192;p20"/>
          <p:cNvPicPr preferRelativeResize="0"/>
          <p:nvPr/>
        </p:nvPicPr>
        <p:blipFill>
          <a:blip r:embed="rId4">
            <a:alphaModFix/>
          </a:blip>
          <a:stretch>
            <a:fillRect/>
          </a:stretch>
        </p:blipFill>
        <p:spPr>
          <a:xfrm>
            <a:off x="5518125" y="3718026"/>
            <a:ext cx="2378252" cy="1281875"/>
          </a:xfrm>
          <a:prstGeom prst="rect">
            <a:avLst/>
          </a:prstGeom>
          <a:noFill/>
          <a:ln>
            <a:noFill/>
          </a:ln>
        </p:spPr>
      </p:pic>
      <p:sp>
        <p:nvSpPr>
          <p:cNvPr id="193" name="Google Shape;193;p20"/>
          <p:cNvSpPr txBox="1"/>
          <p:nvPr/>
        </p:nvSpPr>
        <p:spPr>
          <a:xfrm>
            <a:off x="1062250" y="49272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Lato"/>
                <a:ea typeface="Lato"/>
                <a:cs typeface="Lato"/>
                <a:sym typeface="Lato"/>
              </a:rPr>
              <a:t>https://www.xe.com/currencycharts/?from=USD&amp;to=EUR&amp;view=5Y</a:t>
            </a:r>
            <a:endParaRPr sz="700">
              <a:solidFill>
                <a:schemeClr val="lt1"/>
              </a:solidFill>
              <a:latin typeface="Lato"/>
              <a:ea typeface="Lato"/>
              <a:cs typeface="Lato"/>
              <a:sym typeface="Lato"/>
            </a:endParaRPr>
          </a:p>
        </p:txBody>
      </p:sp>
      <p:sp>
        <p:nvSpPr>
          <p:cNvPr id="194" name="Google Shape;194;p20"/>
          <p:cNvSpPr txBox="1"/>
          <p:nvPr/>
        </p:nvSpPr>
        <p:spPr>
          <a:xfrm>
            <a:off x="5452675" y="49272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Lato"/>
                <a:ea typeface="Lato"/>
                <a:cs typeface="Lato"/>
                <a:sym typeface="Lato"/>
              </a:rPr>
              <a:t>https://en.wikipedia.org/wiki/File:World_Time_Zones_Map.png</a:t>
            </a:r>
            <a:endParaRPr sz="7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Keras Model</a:t>
            </a:r>
            <a:endParaRPr/>
          </a:p>
        </p:txBody>
      </p:sp>
      <p:sp>
        <p:nvSpPr>
          <p:cNvPr id="200" name="Google Shape;200;p21"/>
          <p:cNvSpPr txBox="1"/>
          <p:nvPr>
            <p:ph idx="1" type="body"/>
          </p:nvPr>
        </p:nvSpPr>
        <p:spPr>
          <a:xfrm>
            <a:off x="1297500" y="1244313"/>
            <a:ext cx="47736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Final model used</a:t>
            </a:r>
            <a:r>
              <a:rPr lang="en" sz="1400"/>
              <a:t> Keras Sequential API</a:t>
            </a:r>
            <a:endParaRPr sz="1400"/>
          </a:p>
          <a:p>
            <a:pPr indent="-317500" lvl="0" marL="457200" rtl="0" algn="l">
              <a:spcBef>
                <a:spcPts val="0"/>
              </a:spcBef>
              <a:spcAft>
                <a:spcPts val="0"/>
              </a:spcAft>
              <a:buSzPts val="1400"/>
              <a:buChar char="-"/>
            </a:pPr>
            <a:r>
              <a:rPr lang="en" sz="1400"/>
              <a:t>4 Dense layers, each with Batch Normalization and Dropout applied</a:t>
            </a:r>
            <a:endParaRPr sz="1400"/>
          </a:p>
          <a:p>
            <a:pPr indent="-317500" lvl="0" marL="457200" rtl="0" algn="l">
              <a:spcBef>
                <a:spcPts val="0"/>
              </a:spcBef>
              <a:spcAft>
                <a:spcPts val="0"/>
              </a:spcAft>
              <a:buSzPts val="1400"/>
              <a:buChar char="-"/>
            </a:pPr>
            <a:r>
              <a:rPr lang="en" sz="1400"/>
              <a:t>Total parameters: 730,881</a:t>
            </a:r>
            <a:endParaRPr sz="1400"/>
          </a:p>
          <a:p>
            <a:pPr indent="-317500" lvl="0" marL="457200" rtl="0" algn="l">
              <a:spcBef>
                <a:spcPts val="0"/>
              </a:spcBef>
              <a:spcAft>
                <a:spcPts val="0"/>
              </a:spcAft>
              <a:buSzPts val="1400"/>
              <a:buChar char="-"/>
            </a:pPr>
            <a:r>
              <a:rPr lang="en" sz="1400"/>
              <a:t>We had a working functional model as well</a:t>
            </a:r>
            <a:endParaRPr sz="1400"/>
          </a:p>
          <a:p>
            <a:pPr indent="-317500" lvl="0" marL="457200" rtl="0" algn="l">
              <a:spcBef>
                <a:spcPts val="0"/>
              </a:spcBef>
              <a:spcAft>
                <a:spcPts val="0"/>
              </a:spcAft>
              <a:buSzPts val="1400"/>
              <a:buChar char="-"/>
            </a:pPr>
            <a:r>
              <a:rPr lang="en" sz="1400"/>
              <a:t>This gave us flexibility to conduct data preprocessing within the model</a:t>
            </a:r>
            <a:endParaRPr sz="1400"/>
          </a:p>
          <a:p>
            <a:pPr indent="-317500" lvl="0" marL="457200" rtl="0" algn="l">
              <a:spcBef>
                <a:spcPts val="0"/>
              </a:spcBef>
              <a:spcAft>
                <a:spcPts val="0"/>
              </a:spcAft>
              <a:buSzPts val="1400"/>
              <a:buChar char="-"/>
            </a:pPr>
            <a:r>
              <a:rPr lang="en" sz="1400"/>
              <a:t>We found that some Tensorflow features are hardware specific and not easily portable to accelerators</a:t>
            </a:r>
            <a:endParaRPr sz="1400"/>
          </a:p>
        </p:txBody>
      </p:sp>
      <p:pic>
        <p:nvPicPr>
          <p:cNvPr id="201" name="Google Shape;201;p21"/>
          <p:cNvPicPr preferRelativeResize="0"/>
          <p:nvPr/>
        </p:nvPicPr>
        <p:blipFill>
          <a:blip r:embed="rId3">
            <a:alphaModFix/>
          </a:blip>
          <a:stretch>
            <a:fillRect/>
          </a:stretch>
        </p:blipFill>
        <p:spPr>
          <a:xfrm>
            <a:off x="209250" y="3809000"/>
            <a:ext cx="2854550" cy="1147525"/>
          </a:xfrm>
          <a:prstGeom prst="rect">
            <a:avLst/>
          </a:prstGeom>
          <a:noFill/>
          <a:ln>
            <a:noFill/>
          </a:ln>
        </p:spPr>
      </p:pic>
      <p:sp>
        <p:nvSpPr>
          <p:cNvPr id="202" name="Google Shape;202;p21"/>
          <p:cNvSpPr txBox="1"/>
          <p:nvPr/>
        </p:nvSpPr>
        <p:spPr>
          <a:xfrm>
            <a:off x="133050" y="4927200"/>
            <a:ext cx="3429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Lato"/>
                <a:ea typeface="Lato"/>
                <a:cs typeface="Lato"/>
                <a:sym typeface="Lato"/>
              </a:rPr>
              <a:t>https://blog.keras.io/keras-as-a-simplified-interface-to-tensorflow-tutorial.html</a:t>
            </a:r>
            <a:endParaRPr sz="700">
              <a:solidFill>
                <a:schemeClr val="lt1"/>
              </a:solidFill>
              <a:latin typeface="Lato"/>
              <a:ea typeface="Lato"/>
              <a:cs typeface="Lato"/>
              <a:sym typeface="Lato"/>
            </a:endParaRPr>
          </a:p>
        </p:txBody>
      </p:sp>
      <p:pic>
        <p:nvPicPr>
          <p:cNvPr id="203" name="Google Shape;203;p21"/>
          <p:cNvPicPr preferRelativeResize="0"/>
          <p:nvPr/>
        </p:nvPicPr>
        <p:blipFill>
          <a:blip r:embed="rId4">
            <a:alphaModFix/>
          </a:blip>
          <a:stretch>
            <a:fillRect/>
          </a:stretch>
        </p:blipFill>
        <p:spPr>
          <a:xfrm>
            <a:off x="6038499" y="805312"/>
            <a:ext cx="2711025" cy="3789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